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EC04E-AC68-4FAF-A415-DF6900D0F7E7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640A7-F747-4E89-ACA9-E92113731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11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78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4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29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21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95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96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28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27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750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26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41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70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167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60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29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64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359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0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79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21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4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471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36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1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29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>
            <a:spLocks noGrp="1"/>
          </p:cNvSpPr>
          <p:nvPr>
            <p:ph type="title"/>
          </p:nvPr>
        </p:nvSpPr>
        <p:spPr>
          <a:xfrm>
            <a:off x="504031" y="378037"/>
            <a:ext cx="9072563" cy="113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1"/>
          </p:nvPr>
        </p:nvSpPr>
        <p:spPr>
          <a:xfrm>
            <a:off x="504031" y="1638159"/>
            <a:ext cx="9072563" cy="321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78059" lvl="0" indent="-259915" algn="l">
              <a:spcBef>
                <a:spcPts val="298"/>
              </a:spcBef>
              <a:spcAft>
                <a:spcPts val="0"/>
              </a:spcAft>
              <a:buSzPts val="1350"/>
              <a:buChar char="■"/>
              <a:defRPr/>
            </a:lvl1pPr>
            <a:lvl2pPr marL="756117" lvl="1" indent="-264641" algn="l">
              <a:spcBef>
                <a:spcPts val="298"/>
              </a:spcBef>
              <a:spcAft>
                <a:spcPts val="0"/>
              </a:spcAft>
              <a:buSzPts val="1440"/>
              <a:buChar char="◻"/>
              <a:defRPr/>
            </a:lvl2pPr>
            <a:lvl3pPr marL="1134176" lvl="2" indent="-250463" algn="l">
              <a:spcBef>
                <a:spcPts val="298"/>
              </a:spcBef>
              <a:spcAft>
                <a:spcPts val="0"/>
              </a:spcAft>
              <a:buSzPts val="1170"/>
              <a:buChar char="■"/>
              <a:defRPr/>
            </a:lvl3pPr>
            <a:lvl4pPr marL="1512235" lvl="3" indent="-255190" algn="l">
              <a:spcBef>
                <a:spcPts val="298"/>
              </a:spcBef>
              <a:spcAft>
                <a:spcPts val="0"/>
              </a:spcAft>
              <a:buSzPts val="1260"/>
              <a:buChar char="◻"/>
              <a:defRPr/>
            </a:lvl4pPr>
            <a:lvl5pPr marL="1890293" lvl="4" indent="-283544" algn="l">
              <a:spcBef>
                <a:spcPts val="298"/>
              </a:spcBef>
              <a:spcAft>
                <a:spcPts val="0"/>
              </a:spcAft>
              <a:buSzPts val="1800"/>
              <a:buChar char="▪"/>
              <a:defRPr/>
            </a:lvl5pPr>
            <a:lvl6pPr marL="2268352" lvl="5" indent="-283544" algn="l">
              <a:spcBef>
                <a:spcPts val="298"/>
              </a:spcBef>
              <a:spcAft>
                <a:spcPts val="0"/>
              </a:spcAft>
              <a:buSzPts val="1800"/>
              <a:buChar char="▪"/>
              <a:defRPr/>
            </a:lvl6pPr>
            <a:lvl7pPr marL="2646411" lvl="6" indent="-283544" algn="l">
              <a:spcBef>
                <a:spcPts val="298"/>
              </a:spcBef>
              <a:spcAft>
                <a:spcPts val="0"/>
              </a:spcAft>
              <a:buSzPts val="1800"/>
              <a:buChar char="▪"/>
              <a:defRPr/>
            </a:lvl7pPr>
            <a:lvl8pPr marL="3024469" lvl="7" indent="-283544" algn="l">
              <a:spcBef>
                <a:spcPts val="298"/>
              </a:spcBef>
              <a:spcAft>
                <a:spcPts val="0"/>
              </a:spcAft>
              <a:buSzPts val="1800"/>
              <a:buChar char="▪"/>
              <a:defRPr/>
            </a:lvl8pPr>
            <a:lvl9pPr marL="3402528" lvl="8" indent="-283544" algn="l">
              <a:spcBef>
                <a:spcPts val="298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3444214" y="5166501"/>
            <a:ext cx="3192198" cy="37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7224448" y="5166501"/>
            <a:ext cx="2352146" cy="37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992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504031" y="5163876"/>
            <a:ext cx="2352146" cy="3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5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14"/>
          <a:stretch/>
        </p:blipFill>
        <p:spPr>
          <a:xfrm>
            <a:off x="0" y="0"/>
            <a:ext cx="10084320" cy="56685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/>
          <p:nvPr/>
        </p:nvPicPr>
        <p:blipFill>
          <a:blip r:embed="rId15"/>
          <a:stretch/>
        </p:blipFill>
        <p:spPr>
          <a:xfrm>
            <a:off x="0" y="0"/>
            <a:ext cx="10084320" cy="56685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ru-RU" sz="3300" b="0" strike="noStrike" spc="-1">
                <a:solidFill>
                  <a:srgbClr val="050505"/>
                </a:solidFill>
                <a:latin typeface="Times New Roman"/>
                <a:ea typeface="DejaVu Sans"/>
              </a:rPr>
              <a:t>Инструменты проектирования информационных систем</a:t>
            </a:r>
            <a:endParaRPr lang="ru-RU" sz="33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620000" y="1368000"/>
            <a:ext cx="8098560" cy="32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Лекция 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r>
              <a:rPr lang="ru-RU" sz="3200" spc="-1" dirty="0" smtClean="0">
                <a:solidFill>
                  <a:srgbClr val="000000"/>
                </a:solidFill>
                <a:latin typeface="Times New Roman"/>
              </a:rPr>
              <a:t>. </a:t>
            </a:r>
            <a:r>
              <a:rPr lang="ru-RU" sz="3200" spc="-1" dirty="0">
                <a:solidFill>
                  <a:srgbClr val="000000"/>
                </a:solidFill>
                <a:latin typeface="Times New Roman"/>
              </a:rPr>
              <a:t>Моделирование бизнес процессов</a:t>
            </a:r>
            <a:endParaRPr lang="ru-RU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6" name="Рисунок 95"/>
          <p:cNvPicPr/>
          <p:nvPr/>
        </p:nvPicPr>
        <p:blipFill>
          <a:blip r:embed="rId2"/>
          <a:stretch/>
        </p:blipFill>
        <p:spPr>
          <a:xfrm>
            <a:off x="1892880" y="1188000"/>
            <a:ext cx="7632360" cy="22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2124000" y="1017360"/>
            <a:ext cx="7022880" cy="454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0" name="Рисунок 99"/>
          <p:cNvPicPr/>
          <p:nvPr/>
        </p:nvPicPr>
        <p:blipFill>
          <a:blip r:embed="rId2"/>
          <a:stretch/>
        </p:blipFill>
        <p:spPr>
          <a:xfrm>
            <a:off x="1646280" y="1008000"/>
            <a:ext cx="8240760" cy="396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2160000" y="1011960"/>
            <a:ext cx="690840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4" name="Рисунок 103"/>
          <p:cNvPicPr/>
          <p:nvPr/>
        </p:nvPicPr>
        <p:blipFill>
          <a:blip r:embed="rId2"/>
          <a:stretch/>
        </p:blipFill>
        <p:spPr>
          <a:xfrm>
            <a:off x="1944000" y="894960"/>
            <a:ext cx="7194240" cy="470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6" name="Рисунок 105"/>
          <p:cNvPicPr/>
          <p:nvPr/>
        </p:nvPicPr>
        <p:blipFill>
          <a:blip r:embed="rId2"/>
          <a:stretch/>
        </p:blipFill>
        <p:spPr>
          <a:xfrm>
            <a:off x="1668960" y="792000"/>
            <a:ext cx="7763040" cy="1096560"/>
          </a:xfrm>
          <a:prstGeom prst="rect">
            <a:avLst/>
          </a:prstGeom>
          <a:ln>
            <a:noFill/>
          </a:ln>
        </p:spPr>
      </p:pic>
      <p:pic>
        <p:nvPicPr>
          <p:cNvPr id="107" name="Рисунок 106"/>
          <p:cNvPicPr/>
          <p:nvPr/>
        </p:nvPicPr>
        <p:blipFill>
          <a:blip r:embed="rId3"/>
          <a:stretch/>
        </p:blipFill>
        <p:spPr>
          <a:xfrm>
            <a:off x="3276000" y="1949400"/>
            <a:ext cx="5104080" cy="357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1640880" y="1044000"/>
            <a:ext cx="8233920" cy="370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11" name="Рисунок 110"/>
          <p:cNvPicPr/>
          <p:nvPr/>
        </p:nvPicPr>
        <p:blipFill>
          <a:blip r:embed="rId2"/>
          <a:stretch/>
        </p:blipFill>
        <p:spPr>
          <a:xfrm>
            <a:off x="1506240" y="1512000"/>
            <a:ext cx="8419320" cy="285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13" name="Рисунок 112"/>
          <p:cNvPicPr/>
          <p:nvPr/>
        </p:nvPicPr>
        <p:blipFill>
          <a:blip r:embed="rId2"/>
          <a:stretch/>
        </p:blipFill>
        <p:spPr>
          <a:xfrm>
            <a:off x="1595520" y="1116000"/>
            <a:ext cx="8350200" cy="245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15" name="Рисунок 114"/>
          <p:cNvPicPr/>
          <p:nvPr/>
        </p:nvPicPr>
        <p:blipFill>
          <a:blip r:embed="rId2"/>
          <a:stretch/>
        </p:blipFill>
        <p:spPr>
          <a:xfrm>
            <a:off x="1792440" y="1008000"/>
            <a:ext cx="8058960" cy="228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2"/>
          <a:stretch/>
        </p:blipFill>
        <p:spPr>
          <a:xfrm>
            <a:off x="1725480" y="1728000"/>
            <a:ext cx="8257680" cy="218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1858680" y="900000"/>
            <a:ext cx="7871040" cy="2305440"/>
          </a:xfrm>
          <a:prstGeom prst="rect">
            <a:avLst/>
          </a:prstGeom>
          <a:ln>
            <a:noFill/>
          </a:ln>
        </p:spPr>
      </p:pic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2124000" y="3145680"/>
            <a:ext cx="7488000" cy="489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0" name="Рисунок 119"/>
          <p:cNvPicPr/>
          <p:nvPr/>
        </p:nvPicPr>
        <p:blipFill>
          <a:blip r:embed="rId2"/>
          <a:stretch/>
        </p:blipFill>
        <p:spPr>
          <a:xfrm>
            <a:off x="1533960" y="792000"/>
            <a:ext cx="8256240" cy="2156400"/>
          </a:xfrm>
          <a:prstGeom prst="rect">
            <a:avLst/>
          </a:prstGeom>
          <a:ln>
            <a:noFill/>
          </a:ln>
        </p:spPr>
      </p:pic>
      <p:pic>
        <p:nvPicPr>
          <p:cNvPr id="121" name="Рисунок 120"/>
          <p:cNvPicPr/>
          <p:nvPr/>
        </p:nvPicPr>
        <p:blipFill>
          <a:blip r:embed="rId3"/>
          <a:stretch/>
        </p:blipFill>
        <p:spPr>
          <a:xfrm>
            <a:off x="1476000" y="2895480"/>
            <a:ext cx="8011800" cy="27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3" name="Рисунок 122"/>
          <p:cNvPicPr/>
          <p:nvPr/>
        </p:nvPicPr>
        <p:blipFill>
          <a:blip r:embed="rId2"/>
          <a:stretch/>
        </p:blipFill>
        <p:spPr>
          <a:xfrm>
            <a:off x="1656000" y="1280880"/>
            <a:ext cx="7589880" cy="332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5" name="Рисунок 124"/>
          <p:cNvPicPr/>
          <p:nvPr/>
        </p:nvPicPr>
        <p:blipFill>
          <a:blip r:embed="rId2"/>
          <a:stretch/>
        </p:blipFill>
        <p:spPr>
          <a:xfrm>
            <a:off x="1800000" y="1472040"/>
            <a:ext cx="7887600" cy="320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7" name="Рисунок 126"/>
          <p:cNvPicPr/>
          <p:nvPr/>
        </p:nvPicPr>
        <p:blipFill>
          <a:blip r:embed="rId2"/>
          <a:stretch/>
        </p:blipFill>
        <p:spPr>
          <a:xfrm>
            <a:off x="1870200" y="1152000"/>
            <a:ext cx="8137800" cy="336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9" name="Рисунок 128"/>
          <p:cNvPicPr/>
          <p:nvPr/>
        </p:nvPicPr>
        <p:blipFill>
          <a:blip r:embed="rId2"/>
          <a:stretch/>
        </p:blipFill>
        <p:spPr>
          <a:xfrm>
            <a:off x="1656000" y="970920"/>
            <a:ext cx="8050680" cy="439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1" name="Рисунок 130"/>
          <p:cNvPicPr/>
          <p:nvPr/>
        </p:nvPicPr>
        <p:blipFill>
          <a:blip r:embed="rId2"/>
          <a:stretch/>
        </p:blipFill>
        <p:spPr>
          <a:xfrm>
            <a:off x="1656000" y="1136160"/>
            <a:ext cx="8031600" cy="324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3" name="Рисунок 132"/>
          <p:cNvPicPr/>
          <p:nvPr/>
        </p:nvPicPr>
        <p:blipFill>
          <a:blip r:embed="rId2"/>
          <a:stretch/>
        </p:blipFill>
        <p:spPr>
          <a:xfrm>
            <a:off x="1584000" y="1166760"/>
            <a:ext cx="8165520" cy="36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7" name="Рисунок 136"/>
          <p:cNvPicPr/>
          <p:nvPr/>
        </p:nvPicPr>
        <p:blipFill>
          <a:blip r:embed="rId2"/>
          <a:stretch/>
        </p:blipFill>
        <p:spPr>
          <a:xfrm>
            <a:off x="1596960" y="864000"/>
            <a:ext cx="8420400" cy="459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9" name="Рисунок 138"/>
          <p:cNvPicPr/>
          <p:nvPr/>
        </p:nvPicPr>
        <p:blipFill>
          <a:blip r:embed="rId2"/>
          <a:stretch/>
        </p:blipFill>
        <p:spPr>
          <a:xfrm>
            <a:off x="1728000" y="1278720"/>
            <a:ext cx="8111880" cy="247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Задачи и этапы предпроектного обследования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2" name="Рисунок 81"/>
          <p:cNvPicPr/>
          <p:nvPr/>
        </p:nvPicPr>
        <p:blipFill>
          <a:blip r:embed="rId2"/>
          <a:stretch/>
        </p:blipFill>
        <p:spPr>
          <a:xfrm>
            <a:off x="1659960" y="1440000"/>
            <a:ext cx="8395200" cy="32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1" name="Рисунок 140"/>
          <p:cNvPicPr/>
          <p:nvPr/>
        </p:nvPicPr>
        <p:blipFill>
          <a:blip r:embed="rId2"/>
          <a:stretch/>
        </p:blipFill>
        <p:spPr>
          <a:xfrm>
            <a:off x="1584000" y="1188000"/>
            <a:ext cx="8214120" cy="340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3" name="Рисунок 142"/>
          <p:cNvPicPr/>
          <p:nvPr/>
        </p:nvPicPr>
        <p:blipFill>
          <a:blip r:embed="rId2"/>
          <a:stretch/>
        </p:blipFill>
        <p:spPr>
          <a:xfrm>
            <a:off x="2232000" y="1493280"/>
            <a:ext cx="7198200" cy="250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5" name="Рисунок 144"/>
          <p:cNvPicPr/>
          <p:nvPr/>
        </p:nvPicPr>
        <p:blipFill>
          <a:blip r:embed="rId2"/>
          <a:stretch/>
        </p:blipFill>
        <p:spPr>
          <a:xfrm>
            <a:off x="1800000" y="1434600"/>
            <a:ext cx="7819200" cy="239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7" name="Рисунок 146"/>
          <p:cNvPicPr/>
          <p:nvPr/>
        </p:nvPicPr>
        <p:blipFill>
          <a:blip r:embed="rId2"/>
          <a:stretch/>
        </p:blipFill>
        <p:spPr>
          <a:xfrm>
            <a:off x="1656000" y="1598400"/>
            <a:ext cx="7936200" cy="16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9" name="Рисунок 148"/>
          <p:cNvPicPr/>
          <p:nvPr/>
        </p:nvPicPr>
        <p:blipFill>
          <a:blip r:embed="rId2"/>
          <a:stretch/>
        </p:blipFill>
        <p:spPr>
          <a:xfrm>
            <a:off x="1800000" y="899640"/>
            <a:ext cx="7162920" cy="463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1" name="Рисунок 150"/>
          <p:cNvPicPr/>
          <p:nvPr/>
        </p:nvPicPr>
        <p:blipFill>
          <a:blip r:embed="rId2"/>
          <a:stretch/>
        </p:blipFill>
        <p:spPr>
          <a:xfrm>
            <a:off x="1728000" y="1281960"/>
            <a:ext cx="8011800" cy="286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3" name="Рисунок 152"/>
          <p:cNvPicPr/>
          <p:nvPr/>
        </p:nvPicPr>
        <p:blipFill>
          <a:blip r:embed="rId2"/>
          <a:stretch/>
        </p:blipFill>
        <p:spPr>
          <a:xfrm>
            <a:off x="1728000" y="963000"/>
            <a:ext cx="7743600" cy="45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5" name="Рисунок 154"/>
          <p:cNvPicPr/>
          <p:nvPr/>
        </p:nvPicPr>
        <p:blipFill>
          <a:blip r:embed="rId2"/>
          <a:stretch/>
        </p:blipFill>
        <p:spPr>
          <a:xfrm>
            <a:off x="1728000" y="887760"/>
            <a:ext cx="7035480" cy="46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7" name="Рисунок 156"/>
          <p:cNvPicPr/>
          <p:nvPr/>
        </p:nvPicPr>
        <p:blipFill>
          <a:blip r:embed="rId2"/>
          <a:stretch/>
        </p:blipFill>
        <p:spPr>
          <a:xfrm>
            <a:off x="1656000" y="1254240"/>
            <a:ext cx="8121240" cy="254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9" name="Рисунок 158"/>
          <p:cNvPicPr/>
          <p:nvPr/>
        </p:nvPicPr>
        <p:blipFill>
          <a:blip r:embed="rId2"/>
          <a:stretch/>
        </p:blipFill>
        <p:spPr>
          <a:xfrm>
            <a:off x="1800000" y="961920"/>
            <a:ext cx="6455520" cy="453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Задачи и этапы предпроектного обследования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4" name="Рисунок 83"/>
          <p:cNvPicPr/>
          <p:nvPr/>
        </p:nvPicPr>
        <p:blipFill>
          <a:blip r:embed="rId2"/>
          <a:stretch/>
        </p:blipFill>
        <p:spPr>
          <a:xfrm>
            <a:off x="3050640" y="1044000"/>
            <a:ext cx="5260320" cy="43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1" name="Рисунок 160"/>
          <p:cNvPicPr/>
          <p:nvPr/>
        </p:nvPicPr>
        <p:blipFill>
          <a:blip r:embed="rId2"/>
          <a:stretch/>
        </p:blipFill>
        <p:spPr>
          <a:xfrm>
            <a:off x="1728000" y="864000"/>
            <a:ext cx="5547960" cy="470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3" name="Рисунок 162"/>
          <p:cNvPicPr/>
          <p:nvPr/>
        </p:nvPicPr>
        <p:blipFill>
          <a:blip r:embed="rId2"/>
          <a:stretch/>
        </p:blipFill>
        <p:spPr>
          <a:xfrm>
            <a:off x="1656000" y="886320"/>
            <a:ext cx="8164800" cy="474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5" name="Рисунок 164"/>
          <p:cNvPicPr/>
          <p:nvPr/>
        </p:nvPicPr>
        <p:blipFill>
          <a:blip r:embed="rId2"/>
          <a:stretch/>
        </p:blipFill>
        <p:spPr>
          <a:xfrm>
            <a:off x="1656000" y="924120"/>
            <a:ext cx="8155440" cy="44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7" name="Рисунок 166"/>
          <p:cNvPicPr/>
          <p:nvPr/>
        </p:nvPicPr>
        <p:blipFill>
          <a:blip r:embed="rId2"/>
          <a:stretch/>
        </p:blipFill>
        <p:spPr>
          <a:xfrm>
            <a:off x="1620000" y="981720"/>
            <a:ext cx="7987320" cy="435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9" name="Рисунок 168"/>
          <p:cNvPicPr/>
          <p:nvPr/>
        </p:nvPicPr>
        <p:blipFill>
          <a:blip r:embed="rId2"/>
          <a:stretch/>
        </p:blipFill>
        <p:spPr>
          <a:xfrm>
            <a:off x="1548000" y="983520"/>
            <a:ext cx="8285040" cy="43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1" name="Рисунок 170"/>
          <p:cNvPicPr/>
          <p:nvPr/>
        </p:nvPicPr>
        <p:blipFill>
          <a:blip r:embed="rId2"/>
          <a:stretch/>
        </p:blipFill>
        <p:spPr>
          <a:xfrm>
            <a:off x="1872000" y="1014120"/>
            <a:ext cx="7128000" cy="447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5" name="Рисунок 174"/>
          <p:cNvPicPr/>
          <p:nvPr/>
        </p:nvPicPr>
        <p:blipFill>
          <a:blip r:embed="rId2"/>
          <a:stretch/>
        </p:blipFill>
        <p:spPr>
          <a:xfrm>
            <a:off x="3636000" y="1002960"/>
            <a:ext cx="3837240" cy="41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7" name="Рисунок 176"/>
          <p:cNvPicPr/>
          <p:nvPr/>
        </p:nvPicPr>
        <p:blipFill>
          <a:blip r:embed="rId2"/>
          <a:stretch/>
        </p:blipFill>
        <p:spPr>
          <a:xfrm>
            <a:off x="2772000" y="1022760"/>
            <a:ext cx="5608440" cy="412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9" name="Рисунок 178"/>
          <p:cNvPicPr/>
          <p:nvPr/>
        </p:nvPicPr>
        <p:blipFill>
          <a:blip r:embed="rId2"/>
          <a:stretch/>
        </p:blipFill>
        <p:spPr>
          <a:xfrm>
            <a:off x="3951720" y="1049040"/>
            <a:ext cx="5171760" cy="453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1" name="Рисунок 180"/>
          <p:cNvPicPr/>
          <p:nvPr/>
        </p:nvPicPr>
        <p:blipFill>
          <a:blip r:embed="rId2"/>
          <a:stretch/>
        </p:blipFill>
        <p:spPr>
          <a:xfrm>
            <a:off x="2232000" y="1114920"/>
            <a:ext cx="6368400" cy="41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Задачи и этапы предпроектного обследования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6" name="Рисунок 85"/>
          <p:cNvPicPr/>
          <p:nvPr/>
        </p:nvPicPr>
        <p:blipFill>
          <a:blip r:embed="rId2"/>
          <a:stretch/>
        </p:blipFill>
        <p:spPr>
          <a:xfrm>
            <a:off x="2844000" y="1030680"/>
            <a:ext cx="6041520" cy="438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Описание сведений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3" name="Рисунок 182"/>
          <p:cNvPicPr/>
          <p:nvPr/>
        </p:nvPicPr>
        <p:blipFill>
          <a:blip r:embed="rId2"/>
          <a:stretch/>
        </p:blipFill>
        <p:spPr>
          <a:xfrm>
            <a:off x="1908000" y="1249920"/>
            <a:ext cx="6931440" cy="40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5" name="Рисунок 184"/>
          <p:cNvPicPr/>
          <p:nvPr/>
        </p:nvPicPr>
        <p:blipFill>
          <a:blip r:embed="rId2"/>
          <a:stretch/>
        </p:blipFill>
        <p:spPr>
          <a:xfrm>
            <a:off x="1512000" y="981720"/>
            <a:ext cx="8381160" cy="41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7" name="Рисунок 186"/>
          <p:cNvPicPr/>
          <p:nvPr/>
        </p:nvPicPr>
        <p:blipFill>
          <a:blip r:embed="rId2"/>
          <a:stretch/>
        </p:blipFill>
        <p:spPr>
          <a:xfrm>
            <a:off x="1620000" y="818280"/>
            <a:ext cx="8334000" cy="487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9" name="Рисунок 188"/>
          <p:cNvPicPr/>
          <p:nvPr/>
        </p:nvPicPr>
        <p:blipFill>
          <a:blip r:embed="rId2"/>
          <a:stretch/>
        </p:blipFill>
        <p:spPr>
          <a:xfrm>
            <a:off x="1728000" y="1051200"/>
            <a:ext cx="7286400" cy="298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1" name="Рисунок 190"/>
          <p:cNvPicPr/>
          <p:nvPr/>
        </p:nvPicPr>
        <p:blipFill>
          <a:blip r:embed="rId2"/>
          <a:stretch/>
        </p:blipFill>
        <p:spPr>
          <a:xfrm>
            <a:off x="1579320" y="1224000"/>
            <a:ext cx="8284680" cy="326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3" name="Рисунок 192"/>
          <p:cNvPicPr/>
          <p:nvPr/>
        </p:nvPicPr>
        <p:blipFill>
          <a:blip r:embed="rId2"/>
          <a:stretch/>
        </p:blipFill>
        <p:spPr>
          <a:xfrm>
            <a:off x="1800000" y="2357280"/>
            <a:ext cx="7920000" cy="267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5" name="Рисунок 194"/>
          <p:cNvPicPr/>
          <p:nvPr/>
        </p:nvPicPr>
        <p:blipFill>
          <a:blip r:embed="rId2"/>
          <a:stretch/>
        </p:blipFill>
        <p:spPr>
          <a:xfrm>
            <a:off x="2772000" y="812880"/>
            <a:ext cx="5720400" cy="472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7" name="Рисунок 196"/>
          <p:cNvPicPr/>
          <p:nvPr/>
        </p:nvPicPr>
        <p:blipFill>
          <a:blip r:embed="rId2"/>
          <a:stretch/>
        </p:blipFill>
        <p:spPr>
          <a:xfrm>
            <a:off x="1980000" y="949680"/>
            <a:ext cx="7801560" cy="458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9" name="Рисунок 198"/>
          <p:cNvPicPr/>
          <p:nvPr/>
        </p:nvPicPr>
        <p:blipFill>
          <a:blip r:embed="rId2"/>
          <a:stretch/>
        </p:blipFill>
        <p:spPr>
          <a:xfrm>
            <a:off x="1584000" y="928800"/>
            <a:ext cx="7950240" cy="469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Моделирование предметной области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1" name="Рисунок 200"/>
          <p:cNvPicPr/>
          <p:nvPr/>
        </p:nvPicPr>
        <p:blipFill>
          <a:blip r:embed="rId2"/>
          <a:stretch/>
        </p:blipFill>
        <p:spPr>
          <a:xfrm>
            <a:off x="1656000" y="881640"/>
            <a:ext cx="7001640" cy="480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1721160" y="1044000"/>
            <a:ext cx="7888320" cy="447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5" name="Рисунок 204"/>
          <p:cNvPicPr/>
          <p:nvPr/>
        </p:nvPicPr>
        <p:blipFill>
          <a:blip r:embed="rId2"/>
          <a:stretch/>
        </p:blipFill>
        <p:spPr>
          <a:xfrm>
            <a:off x="1548000" y="947160"/>
            <a:ext cx="8429760" cy="411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7" name="Рисунок 206"/>
          <p:cNvPicPr/>
          <p:nvPr/>
        </p:nvPicPr>
        <p:blipFill>
          <a:blip r:embed="rId2"/>
          <a:stretch/>
        </p:blipFill>
        <p:spPr>
          <a:xfrm>
            <a:off x="1980000" y="916920"/>
            <a:ext cx="5976000" cy="46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9" name="Рисунок 208"/>
          <p:cNvPicPr/>
          <p:nvPr/>
        </p:nvPicPr>
        <p:blipFill>
          <a:blip r:embed="rId2"/>
          <a:stretch/>
        </p:blipFill>
        <p:spPr>
          <a:xfrm>
            <a:off x="1808640" y="1836000"/>
            <a:ext cx="7998480" cy="24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1" name="Рисунок 210"/>
          <p:cNvPicPr/>
          <p:nvPr/>
        </p:nvPicPr>
        <p:blipFill>
          <a:blip r:embed="rId2"/>
          <a:stretch/>
        </p:blipFill>
        <p:spPr>
          <a:xfrm>
            <a:off x="1696320" y="1440000"/>
            <a:ext cx="7945560" cy="290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3" name="Рисунок 212"/>
          <p:cNvPicPr/>
          <p:nvPr/>
        </p:nvPicPr>
        <p:blipFill>
          <a:blip r:embed="rId2"/>
          <a:stretch/>
        </p:blipFill>
        <p:spPr>
          <a:xfrm>
            <a:off x="2802240" y="1080000"/>
            <a:ext cx="4973760" cy="414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5" name="Рисунок 214"/>
          <p:cNvPicPr/>
          <p:nvPr/>
        </p:nvPicPr>
        <p:blipFill>
          <a:blip r:embed="rId2"/>
          <a:stretch/>
        </p:blipFill>
        <p:spPr>
          <a:xfrm>
            <a:off x="1680840" y="1654560"/>
            <a:ext cx="8039160" cy="194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7" name="Рисунок 216"/>
          <p:cNvPicPr/>
          <p:nvPr/>
        </p:nvPicPr>
        <p:blipFill>
          <a:blip r:embed="rId2"/>
          <a:stretch/>
        </p:blipFill>
        <p:spPr>
          <a:xfrm>
            <a:off x="1595160" y="1476000"/>
            <a:ext cx="8076240" cy="314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9" name="Рисунок 218"/>
          <p:cNvPicPr/>
          <p:nvPr/>
        </p:nvPicPr>
        <p:blipFill>
          <a:blip r:embed="rId2"/>
          <a:stretch/>
        </p:blipFill>
        <p:spPr>
          <a:xfrm>
            <a:off x="1661760" y="1476000"/>
            <a:ext cx="7987680" cy="156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1" name="Рисунок 220"/>
          <p:cNvPicPr/>
          <p:nvPr/>
        </p:nvPicPr>
        <p:blipFill>
          <a:blip r:embed="rId2"/>
          <a:stretch/>
        </p:blipFill>
        <p:spPr>
          <a:xfrm>
            <a:off x="1615320" y="1764000"/>
            <a:ext cx="8136000" cy="24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3" name="Рисунок 222"/>
          <p:cNvPicPr/>
          <p:nvPr/>
        </p:nvPicPr>
        <p:blipFill>
          <a:blip r:embed="rId2"/>
          <a:stretch/>
        </p:blipFill>
        <p:spPr>
          <a:xfrm>
            <a:off x="1548000" y="1008000"/>
            <a:ext cx="8054280" cy="297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2484000" y="997920"/>
            <a:ext cx="6771960" cy="427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5" name="Рисунок 224"/>
          <p:cNvPicPr/>
          <p:nvPr/>
        </p:nvPicPr>
        <p:blipFill>
          <a:blip r:embed="rId2"/>
          <a:stretch/>
        </p:blipFill>
        <p:spPr>
          <a:xfrm>
            <a:off x="1584000" y="972000"/>
            <a:ext cx="8102160" cy="36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7" name="Рисунок 226"/>
          <p:cNvPicPr/>
          <p:nvPr/>
        </p:nvPicPr>
        <p:blipFill>
          <a:blip r:embed="rId2"/>
          <a:stretch/>
        </p:blipFill>
        <p:spPr>
          <a:xfrm>
            <a:off x="1575360" y="1013400"/>
            <a:ext cx="7856640" cy="357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Оценка целесообразности и эффективности ИТ-проекта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9" name="Рисунок 228"/>
          <p:cNvPicPr/>
          <p:nvPr/>
        </p:nvPicPr>
        <p:blipFill>
          <a:blip r:embed="rId2"/>
          <a:stretch/>
        </p:blipFill>
        <p:spPr>
          <a:xfrm>
            <a:off x="1663920" y="1014840"/>
            <a:ext cx="7912080" cy="280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6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Что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такое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BPMN?</a:t>
            </a:r>
            <a:endParaRPr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1637982" y="1109170"/>
            <a:ext cx="6804660" cy="422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spcBef>
                <a:spcPts val="0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Нотация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моделированию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бизнес-процессов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315" b="1" i="1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The Business Process Modeling Notation, BPMN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dirty="0"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BPMI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2315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Process Management Institute</a:t>
            </a:r>
            <a:endParaRPr dirty="0"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Май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2004 – </a:t>
            </a:r>
            <a:r>
              <a:rPr lang="en-US" sz="231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BPMN 1.0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выпуск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первой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редакции</a:t>
            </a:r>
            <a:endParaRPr dirty="0"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Далее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231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BPMN 1.1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1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Текущая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версия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231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BPMN 2.0</a:t>
            </a:r>
            <a:endParaRPr dirty="0"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нотации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BPMN – 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BPD (Business Process Diagram)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32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6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Особенность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BPMN</a:t>
            </a:r>
            <a:endParaRPr dirty="0"/>
          </a:p>
        </p:txBody>
      </p:sp>
      <p:sp>
        <p:nvSpPr>
          <p:cNvPr id="132" name="Google Shape;132;p17"/>
          <p:cNvSpPr txBox="1"/>
          <p:nvPr/>
        </p:nvSpPr>
        <p:spPr>
          <a:xfrm>
            <a:off x="4326243" y="1405824"/>
            <a:ext cx="1369070" cy="4371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31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BPMN</a:t>
            </a:r>
            <a:endParaRPr sz="1488"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5397347" y="2032586"/>
            <a:ext cx="2858902" cy="1981428"/>
            <a:chOff x="3152" y="1383"/>
            <a:chExt cx="2178" cy="1510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3152" y="2024"/>
              <a:ext cx="2178" cy="86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Комплексная нотация </a:t>
              </a:r>
              <a:endParaRPr sz="1488"/>
            </a:p>
            <a:p>
              <a:pPr algn="ctr">
                <a:spcBef>
                  <a:spcPts val="992"/>
                </a:spcBef>
                <a:buClr>
                  <a:schemeClr val="dk1"/>
                </a:buClr>
                <a:buSzPts val="2400"/>
              </a:pPr>
              <a:r>
                <a:rPr lang="en-US" sz="1985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(Powerful Notation)</a:t>
              </a:r>
              <a:endParaRPr sz="1488"/>
            </a:p>
          </p:txBody>
        </p:sp>
        <p:sp>
          <p:nvSpPr>
            <p:cNvPr id="135" name="Google Shape;135;p17"/>
            <p:cNvSpPr/>
            <p:nvPr/>
          </p:nvSpPr>
          <p:spPr>
            <a:xfrm rot="2940000">
              <a:off x="3304" y="1571"/>
              <a:ext cx="635" cy="30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1825688" y="2032587"/>
            <a:ext cx="2858902" cy="2245266"/>
            <a:chOff x="521" y="1276"/>
            <a:chExt cx="2178" cy="1711"/>
          </a:xfrm>
        </p:grpSpPr>
        <p:sp>
          <p:nvSpPr>
            <p:cNvPr id="137" name="Google Shape;137;p17"/>
            <p:cNvSpPr txBox="1"/>
            <p:nvPr/>
          </p:nvSpPr>
          <p:spPr>
            <a:xfrm>
              <a:off x="521" y="1888"/>
              <a:ext cx="2178" cy="109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Простая графическая нотация </a:t>
              </a:r>
              <a:endParaRPr sz="1488"/>
            </a:p>
            <a:p>
              <a:pPr algn="ctr">
                <a:spcBef>
                  <a:spcPts val="992"/>
                </a:spcBef>
                <a:buClr>
                  <a:schemeClr val="dk1"/>
                </a:buClr>
                <a:buSzPts val="2400"/>
              </a:pPr>
              <a:r>
                <a:rPr lang="en-US" sz="1985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(Simple Notation)</a:t>
              </a:r>
              <a:endParaRPr sz="1488"/>
            </a:p>
          </p:txBody>
        </p:sp>
        <p:sp>
          <p:nvSpPr>
            <p:cNvPr id="138" name="Google Shape;138;p17"/>
            <p:cNvSpPr/>
            <p:nvPr/>
          </p:nvSpPr>
          <p:spPr>
            <a:xfrm rot="7860000">
              <a:off x="1685" y="1464"/>
              <a:ext cx="635" cy="30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1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55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К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вопросу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программного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обеспечения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647170" y="989721"/>
            <a:ext cx="6804660" cy="468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8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Некоторые программные продукты (так называемые </a:t>
            </a:r>
            <a:r>
              <a:rPr lang="en-US" sz="1985" b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BPM-системы</a:t>
            </a: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marL="283544" indent="-189029">
              <a:lnSpc>
                <a:spcPct val="80000"/>
              </a:lnSpc>
              <a:spcBef>
                <a:spcPts val="397"/>
              </a:spcBef>
              <a:buClr>
                <a:schemeClr val="lt2"/>
              </a:buClr>
              <a:buSzPts val="1800"/>
              <a:buNone/>
            </a:pPr>
            <a:endParaRPr sz="198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sz="198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BPM Suite (Oracle Corp.)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Unify NXJ (Unify Corp.)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lang="en-US" sz="198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 Web Sphere Business Modeler Advanced (IBM)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Lombardi Teamworks (Lombardi Software → с недавних пор IBM, в скором времени будет интегрирован в линейку программных продуктов WebSphere)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5) </a:t>
            </a:r>
            <a:r>
              <a:rPr lang="en-US" sz="198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SAP Netweaver BPM (SAP)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 </a:t>
            </a:r>
            <a:r>
              <a:rPr lang="en-US" sz="198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TIBCO iProcess Suite (TIBCO Software Inc.)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 Intalio (Intalio)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8) Active Modeler Avantage (KAISHA Tec. Company)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9) Runa WFE (Консалтинговая группа «Руна»)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397"/>
              </a:spcBef>
              <a:buSzPts val="1800"/>
              <a:buNone/>
            </a:pPr>
            <a:r>
              <a:rPr lang="en-US" sz="19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др.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5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79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Основные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элементы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модели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бизнес-процесса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BPMN</a:t>
            </a:r>
            <a:endParaRPr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1647170" y="1466204"/>
            <a:ext cx="6804660" cy="381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80000"/>
              </a:lnSpc>
              <a:spcBef>
                <a:spcPts val="0"/>
              </a:spcBef>
              <a:buSzPts val="2100"/>
              <a:buNone/>
            </a:pP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Выделяют четыре основные категории элементов: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Объекты потока управления</a:t>
            </a: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(Flow Objects): события, действия и логические операторы 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Соединяющие объекты</a:t>
            </a: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(Connecting Objects): поток управления, поток сообщений и ассоциации 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Роли или зоны ответственности</a:t>
            </a: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(Swimlanes): пулы и дорожки </a:t>
            </a:r>
            <a:endParaRPr/>
          </a:p>
          <a:p>
            <a:pPr marL="283544" indent="-283544">
              <a:lnSpc>
                <a:spcPct val="80000"/>
              </a:lnSpc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Артефакты</a:t>
            </a: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(Artifacts): данные, группы и текстовые аннотации.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37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73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Объекты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потока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управления</a:t>
            </a:r>
            <a:endParaRPr dirty="0"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1765306" y="2239342"/>
            <a:ext cx="1369070" cy="1033037"/>
            <a:chOff x="385" y="1752"/>
            <a:chExt cx="1043" cy="787"/>
          </a:xfrm>
        </p:grpSpPr>
        <p:sp>
          <p:nvSpPr>
            <p:cNvPr id="157" name="Google Shape;157;p20"/>
            <p:cNvSpPr/>
            <p:nvPr/>
          </p:nvSpPr>
          <p:spPr>
            <a:xfrm>
              <a:off x="703" y="1752"/>
              <a:ext cx="453" cy="408"/>
            </a:xfrm>
            <a:prstGeom prst="flowChartConnector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385" y="2251"/>
              <a:ext cx="104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События</a:t>
              </a:r>
              <a:endParaRPr sz="1488"/>
            </a:p>
          </p:txBody>
        </p:sp>
      </p:grpSp>
      <p:grpSp>
        <p:nvGrpSpPr>
          <p:cNvPr id="159" name="Google Shape;159;p20"/>
          <p:cNvGrpSpPr/>
          <p:nvPr/>
        </p:nvGrpSpPr>
        <p:grpSpPr>
          <a:xfrm>
            <a:off x="4265862" y="2180274"/>
            <a:ext cx="1428139" cy="1152487"/>
            <a:chOff x="2245" y="1706"/>
            <a:chExt cx="1088" cy="878"/>
          </a:xfrm>
        </p:grpSpPr>
        <p:sp>
          <p:nvSpPr>
            <p:cNvPr id="160" name="Google Shape;160;p20"/>
            <p:cNvSpPr/>
            <p:nvPr/>
          </p:nvSpPr>
          <p:spPr>
            <a:xfrm>
              <a:off x="2290" y="1706"/>
              <a:ext cx="1043" cy="545"/>
            </a:xfrm>
            <a:prstGeom prst="flowChartAlternateProcess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 txBox="1"/>
            <p:nvPr/>
          </p:nvSpPr>
          <p:spPr>
            <a:xfrm>
              <a:off x="2245" y="2296"/>
              <a:ext cx="108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Действия</a:t>
              </a:r>
              <a:endParaRPr sz="1488"/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6946247" y="2121206"/>
            <a:ext cx="1131485" cy="1211555"/>
            <a:chOff x="4331" y="1797"/>
            <a:chExt cx="862" cy="923"/>
          </a:xfrm>
        </p:grpSpPr>
        <p:sp>
          <p:nvSpPr>
            <p:cNvPr id="163" name="Google Shape;163;p20"/>
            <p:cNvSpPr/>
            <p:nvPr/>
          </p:nvSpPr>
          <p:spPr>
            <a:xfrm>
              <a:off x="4377" y="1797"/>
              <a:ext cx="726" cy="59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4331" y="2432"/>
              <a:ext cx="86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Шлюзы</a:t>
              </a:r>
              <a:endParaRPr sz="1488"/>
            </a:p>
          </p:txBody>
        </p:sp>
      </p:grpSp>
    </p:spTree>
    <p:extLst>
      <p:ext uri="{BB962C8B-B14F-4D97-AF65-F5344CB8AC3E}">
        <p14:creationId xmlns:p14="http://schemas.microsoft.com/office/powerpoint/2010/main" val="3832674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67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Событие</a:t>
            </a:r>
            <a:endParaRPr dirty="0"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1586789" y="1227306"/>
            <a:ext cx="6804660" cy="114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8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1985" b="1" i="1" dirty="0" err="1">
                <a:latin typeface="Arial"/>
                <a:ea typeface="Arial"/>
                <a:cs typeface="Arial"/>
                <a:sym typeface="Arial"/>
              </a:rPr>
              <a:t>Событие</a:t>
            </a:r>
            <a:r>
              <a:rPr lang="en-US" sz="1985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происходит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течение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бизнес-процесса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оказывает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влияние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его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ход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Чаще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всего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событие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имеет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причину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триггер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воздействие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98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</a:t>
            </a:r>
            <a:r>
              <a:rPr lang="en-US" sz="198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dirty="0"/>
          </a:p>
        </p:txBody>
      </p:sp>
      <p:sp>
        <p:nvSpPr>
          <p:cNvPr id="171" name="Google Shape;171;p21"/>
          <p:cNvSpPr txBox="1"/>
          <p:nvPr/>
        </p:nvSpPr>
        <p:spPr>
          <a:xfrm>
            <a:off x="3849759" y="2478240"/>
            <a:ext cx="2202589" cy="37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hlink"/>
              </a:buClr>
              <a:buSzPts val="2400"/>
            </a:pPr>
            <a:r>
              <a:rPr lang="en-US" sz="1985" b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Виды событий</a:t>
            </a:r>
            <a:endParaRPr sz="1488"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1825687" y="2887265"/>
            <a:ext cx="2097068" cy="2359306"/>
            <a:chOff x="431" y="2200"/>
            <a:chExt cx="1598" cy="1797"/>
          </a:xfrm>
        </p:grpSpPr>
        <p:grpSp>
          <p:nvGrpSpPr>
            <p:cNvPr id="173" name="Google Shape;173;p21"/>
            <p:cNvGrpSpPr/>
            <p:nvPr/>
          </p:nvGrpSpPr>
          <p:grpSpPr>
            <a:xfrm>
              <a:off x="431" y="2704"/>
              <a:ext cx="1270" cy="1293"/>
              <a:chOff x="612" y="2840"/>
              <a:chExt cx="1270" cy="1293"/>
            </a:xfrm>
          </p:grpSpPr>
          <p:sp>
            <p:nvSpPr>
              <p:cNvPr id="174" name="Google Shape;174;p21"/>
              <p:cNvSpPr/>
              <p:nvPr/>
            </p:nvSpPr>
            <p:spPr>
              <a:xfrm>
                <a:off x="975" y="2840"/>
                <a:ext cx="544" cy="54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endParaRPr sz="1488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1"/>
              <p:cNvSpPr txBox="1"/>
              <p:nvPr/>
            </p:nvSpPr>
            <p:spPr>
              <a:xfrm>
                <a:off x="612" y="3385"/>
                <a:ext cx="1270" cy="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pPr algn="ctr">
                  <a:buClr>
                    <a:schemeClr val="lt2"/>
                  </a:buClr>
                  <a:buSzPts val="2400"/>
                </a:pP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Стартовое</a:t>
                </a:r>
                <a:r>
                  <a:rPr lang="en-US" sz="1985" i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событие</a:t>
                </a:r>
                <a:r>
                  <a:rPr lang="en-US" sz="1985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(Start Event)</a:t>
                </a:r>
                <a:endParaRPr sz="1488" dirty="0"/>
              </a:p>
            </p:txBody>
          </p:sp>
        </p:grpSp>
        <p:sp>
          <p:nvSpPr>
            <p:cNvPr id="176" name="Google Shape;176;p21"/>
            <p:cNvSpPr/>
            <p:nvPr/>
          </p:nvSpPr>
          <p:spPr>
            <a:xfrm rot="3240000">
              <a:off x="1519" y="2160"/>
              <a:ext cx="272" cy="7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5857608" y="2892226"/>
            <a:ext cx="2339572" cy="2354345"/>
            <a:chOff x="3503" y="2203"/>
            <a:chExt cx="1782" cy="1794"/>
          </a:xfrm>
        </p:grpSpPr>
        <p:grpSp>
          <p:nvGrpSpPr>
            <p:cNvPr id="178" name="Google Shape;178;p21"/>
            <p:cNvGrpSpPr/>
            <p:nvPr/>
          </p:nvGrpSpPr>
          <p:grpSpPr>
            <a:xfrm>
              <a:off x="4015" y="2704"/>
              <a:ext cx="1270" cy="1293"/>
              <a:chOff x="612" y="2840"/>
              <a:chExt cx="1270" cy="1293"/>
            </a:xfrm>
          </p:grpSpPr>
          <p:sp>
            <p:nvSpPr>
              <p:cNvPr id="179" name="Google Shape;179;p21"/>
              <p:cNvSpPr/>
              <p:nvPr/>
            </p:nvSpPr>
            <p:spPr>
              <a:xfrm>
                <a:off x="975" y="2840"/>
                <a:ext cx="544" cy="544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endParaRPr sz="1488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 txBox="1"/>
              <p:nvPr/>
            </p:nvSpPr>
            <p:spPr>
              <a:xfrm>
                <a:off x="612" y="3385"/>
                <a:ext cx="1270" cy="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pPr algn="ctr">
                  <a:buClr>
                    <a:schemeClr val="lt2"/>
                  </a:buClr>
                  <a:buSzPts val="2400"/>
                </a:pP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Конечное</a:t>
                </a:r>
                <a:r>
                  <a:rPr lang="en-US" sz="1985" i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событие</a:t>
                </a:r>
                <a:r>
                  <a:rPr lang="en-US" sz="1985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(End Event)</a:t>
                </a:r>
                <a:endParaRPr sz="1488" dirty="0"/>
              </a:p>
            </p:txBody>
          </p:sp>
        </p:grpSp>
        <p:sp>
          <p:nvSpPr>
            <p:cNvPr id="181" name="Google Shape;181;p21"/>
            <p:cNvSpPr/>
            <p:nvPr/>
          </p:nvSpPr>
          <p:spPr>
            <a:xfrm rot="-3300000">
              <a:off x="3742" y="2160"/>
              <a:ext cx="272" cy="7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1"/>
          <p:cNvGrpSpPr/>
          <p:nvPr/>
        </p:nvGrpSpPr>
        <p:grpSpPr>
          <a:xfrm>
            <a:off x="3970521" y="3133241"/>
            <a:ext cx="2202589" cy="2415234"/>
            <a:chOff x="2065" y="2387"/>
            <a:chExt cx="1678" cy="1840"/>
          </a:xfrm>
        </p:grpSpPr>
        <p:grpSp>
          <p:nvGrpSpPr>
            <p:cNvPr id="183" name="Google Shape;183;p21"/>
            <p:cNvGrpSpPr/>
            <p:nvPr/>
          </p:nvGrpSpPr>
          <p:grpSpPr>
            <a:xfrm>
              <a:off x="2065" y="2704"/>
              <a:ext cx="1678" cy="1523"/>
              <a:chOff x="2155" y="2795"/>
              <a:chExt cx="1678" cy="1523"/>
            </a:xfrm>
          </p:grpSpPr>
          <p:sp>
            <p:nvSpPr>
              <p:cNvPr id="184" name="Google Shape;184;p21"/>
              <p:cNvSpPr/>
              <p:nvPr/>
            </p:nvSpPr>
            <p:spPr>
              <a:xfrm>
                <a:off x="2699" y="2795"/>
                <a:ext cx="544" cy="544"/>
              </a:xfrm>
              <a:prstGeom prst="ellipse">
                <a:avLst/>
              </a:prstGeom>
              <a:solidFill>
                <a:srgbClr val="FFFFFF"/>
              </a:solidFill>
              <a:ln w="57150" cap="flat" cmpd="thickThin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endParaRPr sz="1488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1"/>
              <p:cNvSpPr txBox="1"/>
              <p:nvPr/>
            </p:nvSpPr>
            <p:spPr>
              <a:xfrm>
                <a:off x="2155" y="3340"/>
                <a:ext cx="1678" cy="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595" tIns="37787" rIns="75595" bIns="37787" anchor="t" anchorCtr="0">
                <a:noAutofit/>
              </a:bodyPr>
              <a:lstStyle/>
              <a:p>
                <a:pPr algn="ctr">
                  <a:buClr>
                    <a:schemeClr val="lt2"/>
                  </a:buClr>
                  <a:buSzPts val="2400"/>
                </a:pP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Промежуточное</a:t>
                </a:r>
                <a:r>
                  <a:rPr lang="en-US" sz="1985" i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i="1" dirty="0" err="1">
                    <a:latin typeface="Arial"/>
                    <a:ea typeface="Arial"/>
                    <a:cs typeface="Arial"/>
                    <a:sym typeface="Arial"/>
                  </a:rPr>
                  <a:t>событие</a:t>
                </a:r>
                <a:r>
                  <a:rPr lang="en-US" sz="1985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985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(Intermediate Event)</a:t>
                </a:r>
                <a:endParaRPr sz="1488" dirty="0"/>
              </a:p>
            </p:txBody>
          </p:sp>
        </p:grpSp>
        <p:sp>
          <p:nvSpPr>
            <p:cNvPr id="186" name="Google Shape;186;p21"/>
            <p:cNvSpPr/>
            <p:nvPr/>
          </p:nvSpPr>
          <p:spPr>
            <a:xfrm>
              <a:off x="2744" y="2387"/>
              <a:ext cx="272" cy="31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51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647170" y="334720"/>
            <a:ext cx="6804660" cy="71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Триггеры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маркеры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событий</a:t>
            </a:r>
            <a:endParaRPr dirty="0"/>
          </a:p>
        </p:txBody>
      </p:sp>
      <p:pic>
        <p:nvPicPr>
          <p:cNvPr id="192" name="Google Shape;192;p22" descr="400px-BPMN_Ev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946" y="1405824"/>
            <a:ext cx="7560733" cy="4167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4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2" name="Рисунок 91"/>
          <p:cNvPicPr/>
          <p:nvPr/>
        </p:nvPicPr>
        <p:blipFill>
          <a:blip r:embed="rId2"/>
          <a:stretch/>
        </p:blipFill>
        <p:spPr>
          <a:xfrm>
            <a:off x="2232000" y="1060920"/>
            <a:ext cx="6976440" cy="421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73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Действия</a:t>
            </a:r>
            <a:endParaRPr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1647170" y="1109170"/>
            <a:ext cx="6804660" cy="148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80000"/>
              </a:lnSpc>
              <a:spcBef>
                <a:spcPts val="0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Действие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представляет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собой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деятельность</a:t>
            </a:r>
            <a:r>
              <a:rPr lang="en-US" sz="2315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15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выполняемую</a:t>
            </a:r>
            <a:r>
              <a:rPr lang="en-US" sz="2315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внутри</a:t>
            </a:r>
            <a:r>
              <a:rPr lang="en-US" sz="2315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бизнес-процесса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Действие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может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быть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 err="1">
                <a:latin typeface="Arial"/>
                <a:ea typeface="Arial"/>
                <a:cs typeface="Arial"/>
                <a:sym typeface="Arial"/>
              </a:rPr>
              <a:t>элементарным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315" dirty="0" err="1">
                <a:latin typeface="Arial"/>
                <a:ea typeface="Arial"/>
                <a:cs typeface="Arial"/>
                <a:sym typeface="Arial"/>
              </a:rPr>
              <a:t>неэлементарным</a:t>
            </a:r>
            <a:r>
              <a:rPr lang="en-US" sz="2315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315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составным</a:t>
            </a:r>
            <a:r>
              <a:rPr lang="en-US" sz="231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dirty="0"/>
          </a:p>
        </p:txBody>
      </p:sp>
      <p:sp>
        <p:nvSpPr>
          <p:cNvPr id="199" name="Google Shape;199;p23"/>
          <p:cNvSpPr txBox="1"/>
          <p:nvPr/>
        </p:nvSpPr>
        <p:spPr>
          <a:xfrm>
            <a:off x="1765307" y="2715826"/>
            <a:ext cx="1488519" cy="4371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31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endParaRPr sz="1488"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3789378" y="3013793"/>
            <a:ext cx="1786485" cy="1450453"/>
            <a:chOff x="2154" y="2296"/>
            <a:chExt cx="1361" cy="1105"/>
          </a:xfrm>
        </p:grpSpPr>
        <p:pic>
          <p:nvPicPr>
            <p:cNvPr id="201" name="Google Shape;20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54" y="2296"/>
              <a:ext cx="1361" cy="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3"/>
            <p:cNvSpPr txBox="1"/>
            <p:nvPr/>
          </p:nvSpPr>
          <p:spPr>
            <a:xfrm>
              <a:off x="2200" y="3113"/>
              <a:ext cx="1224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Подпроцесс</a:t>
              </a:r>
              <a:endParaRPr sz="1488"/>
            </a:p>
          </p:txBody>
        </p:sp>
      </p:grpSp>
      <p:cxnSp>
        <p:nvCxnSpPr>
          <p:cNvPr id="203" name="Google Shape;203;p23"/>
          <p:cNvCxnSpPr/>
          <p:nvPr/>
        </p:nvCxnSpPr>
        <p:spPr>
          <a:xfrm>
            <a:off x="3075309" y="3311759"/>
            <a:ext cx="714069" cy="416102"/>
          </a:xfrm>
          <a:prstGeom prst="straightConnector1">
            <a:avLst/>
          </a:prstGeom>
          <a:noFill/>
          <a:ln w="76200" cap="flat" cmpd="sng">
            <a:solidFill>
              <a:schemeClr val="hlink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grpSp>
        <p:nvGrpSpPr>
          <p:cNvPr id="204" name="Google Shape;204;p23"/>
          <p:cNvGrpSpPr/>
          <p:nvPr/>
        </p:nvGrpSpPr>
        <p:grpSpPr>
          <a:xfrm>
            <a:off x="6946247" y="4145277"/>
            <a:ext cx="1310002" cy="1211555"/>
            <a:chOff x="3742" y="2432"/>
            <a:chExt cx="998" cy="923"/>
          </a:xfrm>
        </p:grpSpPr>
        <p:sp>
          <p:nvSpPr>
            <p:cNvPr id="205" name="Google Shape;205;p23"/>
            <p:cNvSpPr/>
            <p:nvPr/>
          </p:nvSpPr>
          <p:spPr>
            <a:xfrm>
              <a:off x="3742" y="2432"/>
              <a:ext cx="998" cy="59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3833" y="3067"/>
              <a:ext cx="86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</a:t>
              </a:r>
              <a:endParaRPr sz="1488"/>
            </a:p>
          </p:txBody>
        </p:sp>
      </p:grpSp>
      <p:cxnSp>
        <p:nvCxnSpPr>
          <p:cNvPr id="207" name="Google Shape;207;p23"/>
          <p:cNvCxnSpPr/>
          <p:nvPr/>
        </p:nvCxnSpPr>
        <p:spPr>
          <a:xfrm>
            <a:off x="5575864" y="3906379"/>
            <a:ext cx="1131485" cy="594620"/>
          </a:xfrm>
          <a:prstGeom prst="straightConnector1">
            <a:avLst/>
          </a:prstGeom>
          <a:noFill/>
          <a:ln w="76200" cap="flat" cmpd="sng">
            <a:solidFill>
              <a:schemeClr val="hlink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grpSp>
        <p:nvGrpSpPr>
          <p:cNvPr id="208" name="Google Shape;208;p23"/>
          <p:cNvGrpSpPr/>
          <p:nvPr/>
        </p:nvGrpSpPr>
        <p:grpSpPr>
          <a:xfrm>
            <a:off x="2182722" y="3370827"/>
            <a:ext cx="4465558" cy="1548900"/>
            <a:chOff x="612" y="2568"/>
            <a:chExt cx="3402" cy="1180"/>
          </a:xfrm>
        </p:grpSpPr>
        <p:cxnSp>
          <p:nvCxnSpPr>
            <p:cNvPr id="209" name="Google Shape;209;p23"/>
            <p:cNvCxnSpPr/>
            <p:nvPr/>
          </p:nvCxnSpPr>
          <p:spPr>
            <a:xfrm>
              <a:off x="612" y="2568"/>
              <a:ext cx="0" cy="1180"/>
            </a:xfrm>
            <a:prstGeom prst="straightConnector1">
              <a:avLst/>
            </a:pr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612" y="3748"/>
              <a:ext cx="3402" cy="0"/>
            </a:xfrm>
            <a:prstGeom prst="straightConnector1">
              <a:avLst/>
            </a:pr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379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1647170" y="334720"/>
            <a:ext cx="6804660" cy="6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Подпроцесс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(Sub-Process)</a:t>
            </a:r>
            <a:endParaRPr dirty="0"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170" y="1929562"/>
            <a:ext cx="1904622" cy="116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9378" y="1764172"/>
            <a:ext cx="1606656" cy="154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4"/>
          <p:cNvGrpSpPr/>
          <p:nvPr/>
        </p:nvGrpSpPr>
        <p:grpSpPr>
          <a:xfrm>
            <a:off x="5546986" y="3141116"/>
            <a:ext cx="3273693" cy="2529432"/>
            <a:chOff x="3266" y="2393"/>
            <a:chExt cx="2494" cy="1927"/>
          </a:xfrm>
        </p:grpSpPr>
        <p:pic>
          <p:nvPicPr>
            <p:cNvPr id="219" name="Google Shape;219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66" y="2531"/>
              <a:ext cx="2494" cy="1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4"/>
            <p:cNvSpPr txBox="1"/>
            <p:nvPr/>
          </p:nvSpPr>
          <p:spPr>
            <a:xfrm>
              <a:off x="3469" y="2393"/>
              <a:ext cx="2087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>
                <a:buClr>
                  <a:schemeClr val="lt2"/>
                </a:buClr>
                <a:buSzPts val="2000"/>
              </a:pPr>
              <a:r>
                <a:rPr lang="en-US" sz="1654" b="1" dirty="0" err="1">
                  <a:latin typeface="Arial"/>
                  <a:ea typeface="Arial"/>
                  <a:cs typeface="Arial"/>
                  <a:sym typeface="Arial"/>
                </a:rPr>
                <a:t>Развернутый</a:t>
              </a:r>
              <a:r>
                <a:rPr lang="en-US" sz="1654" b="1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54" b="1" dirty="0" err="1">
                  <a:latin typeface="Arial"/>
                  <a:ea typeface="Arial"/>
                  <a:cs typeface="Arial"/>
                  <a:sym typeface="Arial"/>
                </a:rPr>
                <a:t>подпроцесс</a:t>
              </a:r>
              <a:endParaRPr sz="1488" dirty="0"/>
            </a:p>
          </p:txBody>
        </p:sp>
      </p:grpSp>
      <p:sp>
        <p:nvSpPr>
          <p:cNvPr id="221" name="Google Shape;221;p24"/>
          <p:cNvSpPr txBox="1"/>
          <p:nvPr/>
        </p:nvSpPr>
        <p:spPr>
          <a:xfrm>
            <a:off x="6409382" y="1466205"/>
            <a:ext cx="1845554" cy="8400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уровня представления подпроцессов</a:t>
            </a:r>
            <a:endParaRPr sz="1488"/>
          </a:p>
        </p:txBody>
      </p:sp>
      <p:sp>
        <p:nvSpPr>
          <p:cNvPr id="222" name="Google Shape;222;p24"/>
          <p:cNvSpPr/>
          <p:nvPr/>
        </p:nvSpPr>
        <p:spPr>
          <a:xfrm>
            <a:off x="7183832" y="2478241"/>
            <a:ext cx="357035" cy="5946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706239" y="3549345"/>
            <a:ext cx="1785173" cy="83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Стандартное представление подпроцесса</a:t>
            </a:r>
            <a:endParaRPr sz="1488"/>
          </a:p>
        </p:txBody>
      </p:sp>
      <p:sp>
        <p:nvSpPr>
          <p:cNvPr id="224" name="Google Shape;224;p24"/>
          <p:cNvSpPr txBox="1"/>
          <p:nvPr/>
        </p:nvSpPr>
        <p:spPr>
          <a:xfrm>
            <a:off x="3194758" y="4561380"/>
            <a:ext cx="2202589" cy="83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Подпроцесс в IBM WebSphere Business Modeler</a:t>
            </a:r>
            <a:endParaRPr sz="1488"/>
          </a:p>
        </p:txBody>
      </p:sp>
      <p:sp>
        <p:nvSpPr>
          <p:cNvPr id="225" name="Google Shape;225;p24"/>
          <p:cNvSpPr/>
          <p:nvPr/>
        </p:nvSpPr>
        <p:spPr>
          <a:xfrm>
            <a:off x="2361239" y="3013793"/>
            <a:ext cx="357035" cy="5946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4385310" y="3431208"/>
            <a:ext cx="357035" cy="113017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24"/>
          <p:cNvGrpSpPr/>
          <p:nvPr/>
        </p:nvGrpSpPr>
        <p:grpSpPr>
          <a:xfrm>
            <a:off x="1586789" y="989721"/>
            <a:ext cx="4048143" cy="2381106"/>
            <a:chOff x="204" y="754"/>
            <a:chExt cx="3084" cy="1814"/>
          </a:xfrm>
        </p:grpSpPr>
        <p:sp>
          <p:nvSpPr>
            <p:cNvPr id="228" name="Google Shape;228;p24"/>
            <p:cNvSpPr txBox="1"/>
            <p:nvPr/>
          </p:nvSpPr>
          <p:spPr>
            <a:xfrm>
              <a:off x="204" y="754"/>
              <a:ext cx="3084" cy="181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204" y="754"/>
              <a:ext cx="3084" cy="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1654" b="1" dirty="0" err="1">
                  <a:latin typeface="Arial"/>
                  <a:ea typeface="Arial"/>
                  <a:cs typeface="Arial"/>
                  <a:sym typeface="Arial"/>
                </a:rPr>
                <a:t>Свернутый</a:t>
              </a:r>
              <a:r>
                <a:rPr lang="en-US" sz="1654" b="1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54" b="1" dirty="0" err="1">
                  <a:latin typeface="Arial"/>
                  <a:ea typeface="Arial"/>
                  <a:cs typeface="Arial"/>
                  <a:sym typeface="Arial"/>
                </a:rPr>
                <a:t>подпроцесс</a:t>
              </a:r>
              <a:r>
                <a:rPr lang="en-US" sz="1654" b="1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88" dirty="0"/>
            </a:p>
            <a:p>
              <a:pPr algn="ctr">
                <a:spcBef>
                  <a:spcPts val="827"/>
                </a:spcBef>
                <a:buClr>
                  <a:schemeClr val="lt2"/>
                </a:buClr>
                <a:buSzPts val="2000"/>
              </a:pPr>
              <a:r>
                <a:rPr lang="en-US" sz="1654" b="1" dirty="0">
                  <a:latin typeface="Arial"/>
                  <a:ea typeface="Arial"/>
                  <a:cs typeface="Arial"/>
                  <a:sym typeface="Arial"/>
                </a:rPr>
                <a:t>(Collapsed Sub-Process)</a:t>
              </a:r>
              <a:endParaRPr sz="1488" dirty="0"/>
            </a:p>
          </p:txBody>
        </p:sp>
      </p:grpSp>
      <p:sp>
        <p:nvSpPr>
          <p:cNvPr id="230" name="Google Shape;230;p24"/>
          <p:cNvSpPr/>
          <p:nvPr/>
        </p:nvSpPr>
        <p:spPr>
          <a:xfrm rot="5400000">
            <a:off x="5814105" y="1584998"/>
            <a:ext cx="357035" cy="5946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1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84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Маркеры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подпроцессов</a:t>
            </a:r>
            <a:endParaRPr dirty="0"/>
          </a:p>
        </p:txBody>
      </p:sp>
      <p:sp>
        <p:nvSpPr>
          <p:cNvPr id="236" name="Google Shape;236;p25"/>
          <p:cNvSpPr txBox="1"/>
          <p:nvPr/>
        </p:nvSpPr>
        <p:spPr>
          <a:xfrm>
            <a:off x="2527944" y="2433611"/>
            <a:ext cx="5024737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272" y="2715826"/>
            <a:ext cx="7144630" cy="825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5"/>
          <p:cNvGrpSpPr/>
          <p:nvPr/>
        </p:nvGrpSpPr>
        <p:grpSpPr>
          <a:xfrm>
            <a:off x="1706239" y="1703791"/>
            <a:ext cx="952967" cy="951654"/>
            <a:chOff x="340" y="1344"/>
            <a:chExt cx="726" cy="725"/>
          </a:xfrm>
        </p:grpSpPr>
        <p:sp>
          <p:nvSpPr>
            <p:cNvPr id="239" name="Google Shape;239;p25"/>
            <p:cNvSpPr txBox="1"/>
            <p:nvPr/>
          </p:nvSpPr>
          <p:spPr>
            <a:xfrm>
              <a:off x="340" y="1344"/>
              <a:ext cx="726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000"/>
              </a:pPr>
              <a:r>
                <a:rPr lang="en-US" sz="1654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Маркер цикла</a:t>
              </a:r>
              <a:endParaRPr sz="1488"/>
            </a:p>
          </p:txBody>
        </p:sp>
        <p:cxnSp>
          <p:nvCxnSpPr>
            <p:cNvPr id="240" name="Google Shape;240;p25"/>
            <p:cNvCxnSpPr/>
            <p:nvPr/>
          </p:nvCxnSpPr>
          <p:spPr>
            <a:xfrm>
              <a:off x="703" y="1797"/>
              <a:ext cx="0" cy="272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241" name="Google Shape;241;p25"/>
          <p:cNvGrpSpPr/>
          <p:nvPr/>
        </p:nvGrpSpPr>
        <p:grpSpPr>
          <a:xfrm>
            <a:off x="2896791" y="1703791"/>
            <a:ext cx="2262969" cy="951654"/>
            <a:chOff x="340" y="1344"/>
            <a:chExt cx="726" cy="725"/>
          </a:xfrm>
        </p:grpSpPr>
        <p:sp>
          <p:nvSpPr>
            <p:cNvPr id="242" name="Google Shape;242;p25"/>
            <p:cNvSpPr txBox="1"/>
            <p:nvPr/>
          </p:nvSpPr>
          <p:spPr>
            <a:xfrm>
              <a:off x="340" y="1344"/>
              <a:ext cx="726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000"/>
              </a:pPr>
              <a:r>
                <a:rPr lang="en-US" sz="1654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Многоэкземплярный маркер</a:t>
              </a:r>
              <a:endParaRPr sz="1488"/>
            </a:p>
          </p:txBody>
        </p:sp>
        <p:cxnSp>
          <p:nvCxnSpPr>
            <p:cNvPr id="243" name="Google Shape;243;p25"/>
            <p:cNvCxnSpPr/>
            <p:nvPr/>
          </p:nvCxnSpPr>
          <p:spPr>
            <a:xfrm>
              <a:off x="703" y="1797"/>
              <a:ext cx="0" cy="272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244" name="Google Shape;244;p25"/>
          <p:cNvGrpSpPr/>
          <p:nvPr/>
        </p:nvGrpSpPr>
        <p:grpSpPr>
          <a:xfrm>
            <a:off x="5277898" y="3609725"/>
            <a:ext cx="1250933" cy="996284"/>
            <a:chOff x="3061" y="2750"/>
            <a:chExt cx="953" cy="759"/>
          </a:xfrm>
        </p:grpSpPr>
        <p:sp>
          <p:nvSpPr>
            <p:cNvPr id="245" name="Google Shape;245;p25"/>
            <p:cNvSpPr txBox="1"/>
            <p:nvPr/>
          </p:nvSpPr>
          <p:spPr>
            <a:xfrm>
              <a:off x="3061" y="3067"/>
              <a:ext cx="953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000"/>
              </a:pPr>
              <a:r>
                <a:rPr lang="en-US" sz="1654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Маркер Ad-Hoc</a:t>
              </a:r>
              <a:endParaRPr sz="1488"/>
            </a:p>
          </p:txBody>
        </p:sp>
        <p:cxnSp>
          <p:nvCxnSpPr>
            <p:cNvPr id="246" name="Google Shape;246;p25"/>
            <p:cNvCxnSpPr/>
            <p:nvPr/>
          </p:nvCxnSpPr>
          <p:spPr>
            <a:xfrm rot="10800000">
              <a:off x="3515" y="2750"/>
              <a:ext cx="0" cy="272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247" name="Google Shape;247;p25"/>
          <p:cNvGrpSpPr/>
          <p:nvPr/>
        </p:nvGrpSpPr>
        <p:grpSpPr>
          <a:xfrm>
            <a:off x="7123451" y="3609725"/>
            <a:ext cx="1548900" cy="996284"/>
            <a:chOff x="3061" y="2750"/>
            <a:chExt cx="953" cy="759"/>
          </a:xfrm>
        </p:grpSpPr>
        <p:sp>
          <p:nvSpPr>
            <p:cNvPr id="248" name="Google Shape;248;p25"/>
            <p:cNvSpPr txBox="1"/>
            <p:nvPr/>
          </p:nvSpPr>
          <p:spPr>
            <a:xfrm>
              <a:off x="3061" y="3067"/>
              <a:ext cx="953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000"/>
              </a:pPr>
              <a:r>
                <a:rPr lang="en-US" sz="1654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Маркер Компенсации</a:t>
              </a:r>
              <a:endParaRPr sz="1488"/>
            </a:p>
          </p:txBody>
        </p:sp>
        <p:cxnSp>
          <p:nvCxnSpPr>
            <p:cNvPr id="249" name="Google Shape;249;p25"/>
            <p:cNvCxnSpPr/>
            <p:nvPr/>
          </p:nvCxnSpPr>
          <p:spPr>
            <a:xfrm rot="10800000">
              <a:off x="3515" y="2750"/>
              <a:ext cx="0" cy="272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0469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6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977" b="1" dirty="0">
                <a:latin typeface="Arial"/>
                <a:ea typeface="Arial"/>
                <a:cs typeface="Arial"/>
                <a:sym typeface="Arial"/>
              </a:rPr>
              <a:t> (Gates)</a:t>
            </a:r>
            <a:endParaRPr dirty="0"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1"/>
          </p:nvPr>
        </p:nvSpPr>
        <p:spPr>
          <a:xfrm>
            <a:off x="1586789" y="1048789"/>
            <a:ext cx="6804660" cy="17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spcBef>
                <a:spcPts val="0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Шлюзы используются для контроля расхождений и схождений потока операций. Термин шлюз подразумевает </a:t>
            </a:r>
            <a:r>
              <a:rPr lang="en-US" sz="231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пропускное устройство</a:t>
            </a: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которое либо позволяет осуществлять переход через шлюз, либо нет.</a:t>
            </a: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4756" y="3401017"/>
            <a:ext cx="1845554" cy="13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3908827" y="3133241"/>
            <a:ext cx="4704456" cy="20253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buClr>
                <a:schemeClr val="lt2"/>
              </a:buClr>
              <a:buSzPts val="2200"/>
            </a:pPr>
            <a:r>
              <a:rPr lang="en-US" sz="1819" b="1" dirty="0" err="1">
                <a:latin typeface="Arial"/>
                <a:ea typeface="Arial"/>
                <a:cs typeface="Arial"/>
                <a:sym typeface="Arial"/>
              </a:rPr>
              <a:t>Виды</a:t>
            </a:r>
            <a:r>
              <a:rPr lang="en-US" sz="1819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19" b="1" dirty="0" err="1">
                <a:latin typeface="Arial"/>
                <a:ea typeface="Arial"/>
                <a:cs typeface="Arial"/>
                <a:sym typeface="Arial"/>
              </a:rPr>
              <a:t>шлюзов</a:t>
            </a:r>
            <a:r>
              <a:rPr lang="en-US" sz="1819" b="1" dirty="0">
                <a:latin typeface="Arial"/>
                <a:ea typeface="Arial"/>
                <a:cs typeface="Arial"/>
                <a:sym typeface="Arial"/>
              </a:rPr>
              <a:t> (Gates):</a:t>
            </a:r>
            <a:endParaRPr sz="1488" dirty="0"/>
          </a:p>
          <a:p>
            <a:pPr marL="283544" indent="-283544">
              <a:spcBef>
                <a:spcPts val="910"/>
              </a:spcBef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Эксклюзивный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(ИЛИ)</a:t>
            </a:r>
            <a:endParaRPr sz="1488" dirty="0"/>
          </a:p>
          <a:p>
            <a:pPr marL="283544" indent="-283544">
              <a:spcBef>
                <a:spcPts val="910"/>
              </a:spcBef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Неэксклюзивный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(ИЛИ)</a:t>
            </a:r>
            <a:endParaRPr sz="1488" dirty="0"/>
          </a:p>
          <a:p>
            <a:pPr marL="283544" indent="-283544">
              <a:spcBef>
                <a:spcPts val="910"/>
              </a:spcBef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Комплексный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</a:t>
            </a:r>
            <a:endParaRPr sz="1488" dirty="0"/>
          </a:p>
          <a:p>
            <a:pPr marL="283544" indent="-283544">
              <a:spcBef>
                <a:spcPts val="910"/>
              </a:spcBef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Параллельный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19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181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(И)</a:t>
            </a:r>
            <a:endParaRPr sz="1488" dirty="0"/>
          </a:p>
        </p:txBody>
      </p:sp>
    </p:spTree>
    <p:extLst>
      <p:ext uri="{BB962C8B-B14F-4D97-AF65-F5344CB8AC3E}">
        <p14:creationId xmlns:p14="http://schemas.microsoft.com/office/powerpoint/2010/main" val="38327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9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689" y="1346756"/>
            <a:ext cx="5238695" cy="366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4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1637982" y="236273"/>
            <a:ext cx="6804660" cy="88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sp>
        <p:nvSpPr>
          <p:cNvPr id="293" name="Google Shape;293;p29"/>
          <p:cNvSpPr txBox="1">
            <a:spLocks noGrp="1"/>
          </p:cNvSpPr>
          <p:nvPr>
            <p:ph type="body" idx="1"/>
          </p:nvPr>
        </p:nvSpPr>
        <p:spPr>
          <a:xfrm>
            <a:off x="1614355" y="1240432"/>
            <a:ext cx="6804660" cy="41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Эксклюзивные шлюзы, основанные на данных (Data-based)</a:t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744" y="2008320"/>
            <a:ext cx="4930228" cy="329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1732491" y="1594842"/>
            <a:ext cx="6556573" cy="3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488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  <a:r>
              <a:rPr lang="en-US" sz="1488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Фрагмент модели процесса заказа товара через интернет</a:t>
            </a:r>
            <a:endParaRPr sz="1488"/>
          </a:p>
        </p:txBody>
      </p:sp>
      <p:grpSp>
        <p:nvGrpSpPr>
          <p:cNvPr id="296" name="Google Shape;296;p29"/>
          <p:cNvGrpSpPr/>
          <p:nvPr/>
        </p:nvGrpSpPr>
        <p:grpSpPr>
          <a:xfrm>
            <a:off x="1555287" y="2126457"/>
            <a:ext cx="2953411" cy="590682"/>
            <a:chOff x="357158" y="2571744"/>
            <a:chExt cx="3571900" cy="714380"/>
          </a:xfrm>
        </p:grpSpPr>
        <p:sp>
          <p:nvSpPr>
            <p:cNvPr id="297" name="Google Shape;297;p29"/>
            <p:cNvSpPr txBox="1"/>
            <p:nvPr/>
          </p:nvSpPr>
          <p:spPr>
            <a:xfrm>
              <a:off x="357158" y="2571744"/>
              <a:ext cx="2643205" cy="369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>
                <a:buClr>
                  <a:srgbClr val="0000E5"/>
                </a:buClr>
                <a:buSzPts val="1800"/>
              </a:pPr>
              <a:r>
                <a:rPr lang="en-US" sz="1488" b="1">
                  <a:solidFill>
                    <a:srgbClr val="0000E5"/>
                  </a:solidFill>
                  <a:latin typeface="Arial"/>
                  <a:ea typeface="Arial"/>
                  <a:cs typeface="Arial"/>
                  <a:sym typeface="Arial"/>
                </a:rPr>
                <a:t>Поток по умолчанию</a:t>
              </a:r>
              <a:endParaRPr sz="1488"/>
            </a:p>
          </p:txBody>
        </p:sp>
        <p:cxnSp>
          <p:nvCxnSpPr>
            <p:cNvPr id="298" name="Google Shape;298;p29"/>
            <p:cNvCxnSpPr/>
            <p:nvPr/>
          </p:nvCxnSpPr>
          <p:spPr>
            <a:xfrm>
              <a:off x="3000363" y="2755895"/>
              <a:ext cx="928695" cy="530229"/>
            </a:xfrm>
            <a:prstGeom prst="straightConnector1">
              <a:avLst/>
            </a:prstGeom>
            <a:noFill/>
            <a:ln w="19050" cap="flat" cmpd="sng">
              <a:solidFill>
                <a:srgbClr val="0000E5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579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9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689" y="1525273"/>
            <a:ext cx="5179627" cy="353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06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1637982" y="177205"/>
            <a:ext cx="6804660" cy="100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1"/>
          </p:nvPr>
        </p:nvSpPr>
        <p:spPr>
          <a:xfrm>
            <a:off x="1673423" y="1299501"/>
            <a:ext cx="6804660" cy="41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Эксклюзивный шлюз, основанный на данных (с маркером)</a:t>
            </a:r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7583" y="2303661"/>
            <a:ext cx="4556129" cy="2362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2027832" y="1653911"/>
            <a:ext cx="5729618" cy="3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488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Пример: </a:t>
            </a:r>
            <a:r>
              <a:rPr lang="en-US" sz="1488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Фрагмент модели сдачи лабораторных работ</a:t>
            </a:r>
            <a:endParaRPr sz="1488"/>
          </a:p>
        </p:txBody>
      </p:sp>
    </p:spTree>
    <p:extLst>
      <p:ext uri="{BB962C8B-B14F-4D97-AF65-F5344CB8AC3E}">
        <p14:creationId xmlns:p14="http://schemas.microsoft.com/office/powerpoint/2010/main" val="20235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9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013" y="1485894"/>
            <a:ext cx="3721298" cy="289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605" y="1346756"/>
            <a:ext cx="3334073" cy="313192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2420308" y="4741211"/>
            <a:ext cx="5120559" cy="43710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algn="ctr">
              <a:buClr>
                <a:schemeClr val="hlink"/>
              </a:buClr>
              <a:buSzPts val="2800"/>
            </a:pPr>
            <a:r>
              <a:rPr lang="en-US" sz="2315" b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Это одно и то же!!</a:t>
            </a:r>
            <a:endParaRPr sz="1488"/>
          </a:p>
        </p:txBody>
      </p:sp>
    </p:spTree>
    <p:extLst>
      <p:ext uri="{BB962C8B-B14F-4D97-AF65-F5344CB8AC3E}">
        <p14:creationId xmlns:p14="http://schemas.microsoft.com/office/powerpoint/2010/main" val="3658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1637982" y="295341"/>
            <a:ext cx="6804660" cy="76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1614355" y="1240432"/>
            <a:ext cx="6804660" cy="41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Шлюзы для слияния…</a:t>
            </a:r>
            <a:endParaRPr/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451" y="1535774"/>
            <a:ext cx="5935701" cy="197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0378" y="3662230"/>
            <a:ext cx="5052302" cy="1882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1437150" y="2362729"/>
            <a:ext cx="354409" cy="3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rgbClr val="3333FF"/>
              </a:buClr>
              <a:buSzPts val="1800"/>
            </a:pPr>
            <a:r>
              <a:rPr lang="en-US" sz="1488" b="1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 sz="1488"/>
          </a:p>
        </p:txBody>
      </p:sp>
      <p:sp>
        <p:nvSpPr>
          <p:cNvPr id="330" name="Google Shape;330;p33"/>
          <p:cNvSpPr txBox="1"/>
          <p:nvPr/>
        </p:nvSpPr>
        <p:spPr>
          <a:xfrm>
            <a:off x="1437150" y="4371049"/>
            <a:ext cx="413477" cy="3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rgbClr val="3333FF"/>
              </a:buClr>
              <a:buSzPts val="1800"/>
            </a:pPr>
            <a:r>
              <a:rPr lang="en-US" sz="1488" b="1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 sz="1488"/>
          </a:p>
        </p:txBody>
      </p:sp>
    </p:spTree>
    <p:extLst>
      <p:ext uri="{BB962C8B-B14F-4D97-AF65-F5344CB8AC3E}">
        <p14:creationId xmlns:p14="http://schemas.microsoft.com/office/powerpoint/2010/main" val="259609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Сбор сведений об объекте 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1908000" y="1211400"/>
            <a:ext cx="7607160" cy="34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1637982" y="295341"/>
            <a:ext cx="6804660" cy="76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Эксклюзивные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(ИЛИ) – Exclusive Gates (XOR)</a:t>
            </a:r>
            <a:endParaRPr dirty="0"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1637982" y="1240432"/>
            <a:ext cx="6804660" cy="41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Эксклюзивные шлюзы, основанные на событиях (Event-based)</a:t>
            </a:r>
            <a:endParaRPr/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628" y="1772047"/>
            <a:ext cx="6143096" cy="3025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4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1647170" y="275652"/>
            <a:ext cx="6804660" cy="84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Параллельный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(И) – Parallel Gateway (AND)</a:t>
            </a:r>
            <a:endParaRPr dirty="0"/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135" y="1346756"/>
            <a:ext cx="3691108" cy="205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244" y="3310446"/>
            <a:ext cx="3839434" cy="236010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5695313" y="1764171"/>
            <a:ext cx="2858902" cy="114461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hlink"/>
              </a:buClr>
              <a:buSzPts val="2100"/>
            </a:pPr>
            <a:r>
              <a:rPr lang="en-US" sz="1736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Параллельный шлюз для разветвления</a:t>
            </a:r>
            <a:r>
              <a:rPr lang="en-US" sz="17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После задачи А параллельно начинаются задачи В и С</a:t>
            </a:r>
            <a:endParaRPr sz="1488"/>
          </a:p>
        </p:txBody>
      </p:sp>
      <p:sp>
        <p:nvSpPr>
          <p:cNvPr id="346" name="Google Shape;346;p35"/>
          <p:cNvSpPr txBox="1"/>
          <p:nvPr/>
        </p:nvSpPr>
        <p:spPr>
          <a:xfrm>
            <a:off x="1706239" y="3906379"/>
            <a:ext cx="2559623" cy="140976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hlink"/>
              </a:buClr>
              <a:buSzPts val="2100"/>
            </a:pPr>
            <a:r>
              <a:rPr lang="en-US" sz="1736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Параллельный шлюз для слияния</a:t>
            </a:r>
            <a:r>
              <a:rPr lang="en-US" sz="17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Перед началом задачи F заканчиваются задачи C и D.</a:t>
            </a:r>
            <a:endParaRPr sz="1488"/>
          </a:p>
        </p:txBody>
      </p:sp>
      <p:sp>
        <p:nvSpPr>
          <p:cNvPr id="347" name="Google Shape;347;p35"/>
          <p:cNvSpPr/>
          <p:nvPr/>
        </p:nvSpPr>
        <p:spPr>
          <a:xfrm>
            <a:off x="4385310" y="4264726"/>
            <a:ext cx="655001" cy="4161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4861795" y="2121206"/>
            <a:ext cx="714069" cy="41610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9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xfrm>
            <a:off x="1637982" y="295341"/>
            <a:ext cx="6804660" cy="82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Параллельный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(И) – Parallel Gateway (AND)</a:t>
            </a:r>
            <a:endParaRPr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body" idx="1"/>
          </p:nvPr>
        </p:nvSpPr>
        <p:spPr>
          <a:xfrm>
            <a:off x="1437150" y="1240433"/>
            <a:ext cx="7206324" cy="37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  <a:r>
              <a:rPr lang="en-US" sz="1654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Процесс «Выполнение расчетно-графической работы»</a:t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628" y="1890184"/>
            <a:ext cx="6387245" cy="2894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2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8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Параллельный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шлюз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(И) – Parallel Gateway (AND)</a:t>
            </a:r>
            <a:endParaRPr dirty="0"/>
          </a:p>
        </p:txBody>
      </p:sp>
      <p:sp>
        <p:nvSpPr>
          <p:cNvPr id="361" name="Google Shape;361;p37"/>
          <p:cNvSpPr txBox="1">
            <a:spLocks noGrp="1"/>
          </p:cNvSpPr>
          <p:nvPr>
            <p:ph type="body" idx="1"/>
          </p:nvPr>
        </p:nvSpPr>
        <p:spPr>
          <a:xfrm>
            <a:off x="1614355" y="1240433"/>
            <a:ext cx="6804660" cy="37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Возможен и такой вариант:</a:t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628" y="1831115"/>
            <a:ext cx="6387245" cy="2894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3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73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Соединяющие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элементы</a:t>
            </a: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 (Connecting Objects)</a:t>
            </a:r>
            <a:endParaRPr dirty="0"/>
          </a:p>
        </p:txBody>
      </p:sp>
      <p:sp>
        <p:nvSpPr>
          <p:cNvPr id="368" name="Google Shape;368;p38"/>
          <p:cNvSpPr txBox="1">
            <a:spLocks noGrp="1"/>
          </p:cNvSpPr>
          <p:nvPr>
            <p:ph type="body" idx="1"/>
          </p:nvPr>
        </p:nvSpPr>
        <p:spPr>
          <a:xfrm>
            <a:off x="1647170" y="1227306"/>
            <a:ext cx="6804660" cy="190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 marL="283544" indent="-283544">
              <a:spcBef>
                <a:spcPts val="0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Спецификация BPMN выделяет следующие виды соединяющих элементов:</a:t>
            </a:r>
            <a:endParaRPr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Поток операций</a:t>
            </a:r>
            <a:r>
              <a:rPr lang="en-US" sz="2315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(Sequence)</a:t>
            </a:r>
            <a:endParaRPr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Поток сообщений</a:t>
            </a:r>
            <a:r>
              <a:rPr lang="en-US" sz="2315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(Message)</a:t>
            </a:r>
            <a:endParaRPr/>
          </a:p>
          <a:p>
            <a:pPr marL="283544" indent="-283544">
              <a:spcBef>
                <a:spcPts val="463"/>
              </a:spcBef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315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Ассоциация</a:t>
            </a:r>
            <a:r>
              <a:rPr lang="en-US" sz="2315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(Association)</a:t>
            </a:r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0865" y="1942688"/>
            <a:ext cx="2024071" cy="32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865" y="2299723"/>
            <a:ext cx="2202589" cy="30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4205" y="3133242"/>
            <a:ext cx="2500555" cy="226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9761" y="3072861"/>
            <a:ext cx="2975726" cy="2249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66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96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2800"/>
            </a:pP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Зоны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ответственности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Swimlanes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: Pools and Lanes)</a:t>
            </a:r>
            <a:r>
              <a:rPr lang="en-US" sz="330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378" name="Google Shape;3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789" y="1525274"/>
            <a:ext cx="5656111" cy="129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7303282" y="1466205"/>
            <a:ext cx="1311314" cy="133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654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Пул </a:t>
            </a: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1654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Участник Процесса</a:t>
            </a:r>
            <a:r>
              <a:rPr lang="en-US" sz="16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Бизнес-роль</a:t>
            </a:r>
            <a:endParaRPr sz="1488"/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6528832" y="2121206"/>
            <a:ext cx="774450" cy="0"/>
          </a:xfrm>
          <a:prstGeom prst="straightConnector1">
            <a:avLst/>
          </a:prstGeom>
          <a:noFill/>
          <a:ln w="76200" cap="flat" cmpd="sng">
            <a:solidFill>
              <a:schemeClr val="hlink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381" name="Google Shape;381;p39"/>
          <p:cNvGrpSpPr/>
          <p:nvPr/>
        </p:nvGrpSpPr>
        <p:grpSpPr>
          <a:xfrm>
            <a:off x="1497530" y="3192310"/>
            <a:ext cx="6935923" cy="1965003"/>
            <a:chOff x="181" y="2432"/>
            <a:chExt cx="5284" cy="1497"/>
          </a:xfrm>
        </p:grpSpPr>
        <p:pic>
          <p:nvPicPr>
            <p:cNvPr id="382" name="Google Shape;382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1" y="2693"/>
              <a:ext cx="5284" cy="12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9"/>
            <p:cNvSpPr txBox="1"/>
            <p:nvPr/>
          </p:nvSpPr>
          <p:spPr>
            <a:xfrm>
              <a:off x="930" y="2432"/>
              <a:ext cx="3311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1654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Дорожки = Подразделения внутри Пула</a:t>
              </a:r>
              <a:endParaRPr sz="1488"/>
            </a:p>
          </p:txBody>
        </p:sp>
        <p:cxnSp>
          <p:nvCxnSpPr>
            <p:cNvPr id="384" name="Google Shape;384;p39"/>
            <p:cNvCxnSpPr/>
            <p:nvPr/>
          </p:nvCxnSpPr>
          <p:spPr>
            <a:xfrm flipH="1">
              <a:off x="1429" y="2704"/>
              <a:ext cx="226" cy="409"/>
            </a:xfrm>
            <a:prstGeom prst="straightConnector1">
              <a:avLst/>
            </a:pr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385" name="Google Shape;385;p39"/>
            <p:cNvCxnSpPr/>
            <p:nvPr/>
          </p:nvCxnSpPr>
          <p:spPr>
            <a:xfrm>
              <a:off x="1791" y="2704"/>
              <a:ext cx="409" cy="953"/>
            </a:xfrm>
            <a:prstGeom prst="straightConnector1">
              <a:avLst/>
            </a:pr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642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720677" y="177204"/>
            <a:ext cx="6804660" cy="9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2800"/>
            </a:pP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Пример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модели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разделением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зоны</a:t>
            </a:r>
            <a:r>
              <a:rPr lang="en-US" sz="2315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15" b="1" dirty="0" err="1">
                <a:latin typeface="Arial"/>
                <a:ea typeface="Arial"/>
                <a:cs typeface="Arial"/>
                <a:sym typeface="Arial"/>
              </a:rPr>
              <a:t>ответственности</a:t>
            </a:r>
            <a:endParaRPr dirty="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880" y="1004159"/>
            <a:ext cx="6234980" cy="4473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42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1637982" y="378037"/>
            <a:ext cx="6804660" cy="79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600"/>
            </a:pPr>
            <a:r>
              <a:rPr lang="en-US" sz="2977" b="1" dirty="0" err="1">
                <a:latin typeface="Arial"/>
                <a:ea typeface="Arial"/>
                <a:cs typeface="Arial"/>
                <a:sym typeface="Arial"/>
              </a:rPr>
              <a:t>Артефакты</a:t>
            </a:r>
            <a:endParaRPr dirty="0"/>
          </a:p>
        </p:txBody>
      </p:sp>
      <p:grpSp>
        <p:nvGrpSpPr>
          <p:cNvPr id="397" name="Google Shape;397;p41"/>
          <p:cNvGrpSpPr/>
          <p:nvPr/>
        </p:nvGrpSpPr>
        <p:grpSpPr>
          <a:xfrm>
            <a:off x="1825688" y="1942689"/>
            <a:ext cx="1963690" cy="2706638"/>
            <a:chOff x="431" y="1117"/>
            <a:chExt cx="1633" cy="2108"/>
          </a:xfrm>
        </p:grpSpPr>
        <p:pic>
          <p:nvPicPr>
            <p:cNvPr id="398" name="Google Shape;398;p41"/>
            <p:cNvPicPr preferRelativeResize="0"/>
            <p:nvPr/>
          </p:nvPicPr>
          <p:blipFill rotWithShape="1">
            <a:blip r:embed="rId3">
              <a:alphaModFix/>
            </a:blip>
            <a:srcRect l="50209" t="44918" r="35025" b="16989"/>
            <a:stretch/>
          </p:blipFill>
          <p:spPr>
            <a:xfrm>
              <a:off x="657" y="1117"/>
              <a:ext cx="1134" cy="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41"/>
            <p:cNvSpPr txBox="1"/>
            <p:nvPr/>
          </p:nvSpPr>
          <p:spPr>
            <a:xfrm>
              <a:off x="431" y="2931"/>
              <a:ext cx="1633" cy="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Объект данных</a:t>
              </a:r>
              <a:endParaRPr sz="1488"/>
            </a:p>
          </p:txBody>
        </p:sp>
      </p:grpSp>
      <p:grpSp>
        <p:nvGrpSpPr>
          <p:cNvPr id="400" name="Google Shape;400;p41"/>
          <p:cNvGrpSpPr/>
          <p:nvPr/>
        </p:nvGrpSpPr>
        <p:grpSpPr>
          <a:xfrm>
            <a:off x="5575864" y="1405824"/>
            <a:ext cx="2977039" cy="1072416"/>
            <a:chOff x="2200" y="1434"/>
            <a:chExt cx="2268" cy="817"/>
          </a:xfrm>
        </p:grpSpPr>
        <p:cxnSp>
          <p:nvCxnSpPr>
            <p:cNvPr id="401" name="Google Shape;401;p41"/>
            <p:cNvCxnSpPr/>
            <p:nvPr/>
          </p:nvCxnSpPr>
          <p:spPr>
            <a:xfrm rot="10800000">
              <a:off x="2200" y="1434"/>
              <a:ext cx="453" cy="5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2" name="Google Shape;402;p41"/>
            <p:cNvCxnSpPr/>
            <p:nvPr/>
          </p:nvCxnSpPr>
          <p:spPr>
            <a:xfrm>
              <a:off x="2653" y="1706"/>
              <a:ext cx="0" cy="5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3" name="Google Shape;403;p41"/>
            <p:cNvCxnSpPr/>
            <p:nvPr/>
          </p:nvCxnSpPr>
          <p:spPr>
            <a:xfrm>
              <a:off x="2653" y="1706"/>
              <a:ext cx="2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4" name="Google Shape;404;p41"/>
            <p:cNvCxnSpPr/>
            <p:nvPr/>
          </p:nvCxnSpPr>
          <p:spPr>
            <a:xfrm>
              <a:off x="2653" y="2251"/>
              <a:ext cx="2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05" name="Google Shape;405;p41"/>
            <p:cNvSpPr txBox="1"/>
            <p:nvPr/>
          </p:nvSpPr>
          <p:spPr>
            <a:xfrm>
              <a:off x="2744" y="1706"/>
              <a:ext cx="1724" cy="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Текстовая аннотация</a:t>
              </a:r>
              <a:endParaRPr sz="1488"/>
            </a:p>
          </p:txBody>
        </p:sp>
      </p:grpSp>
      <p:grpSp>
        <p:nvGrpSpPr>
          <p:cNvPr id="406" name="Google Shape;406;p41"/>
          <p:cNvGrpSpPr/>
          <p:nvPr/>
        </p:nvGrpSpPr>
        <p:grpSpPr>
          <a:xfrm>
            <a:off x="4861795" y="3133241"/>
            <a:ext cx="2322037" cy="2223591"/>
            <a:chOff x="3470" y="2296"/>
            <a:chExt cx="1769" cy="1694"/>
          </a:xfrm>
        </p:grpSpPr>
        <p:sp>
          <p:nvSpPr>
            <p:cNvPr id="407" name="Google Shape;407;p41"/>
            <p:cNvSpPr txBox="1"/>
            <p:nvPr/>
          </p:nvSpPr>
          <p:spPr>
            <a:xfrm>
              <a:off x="3470" y="2296"/>
              <a:ext cx="1769" cy="131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595" tIns="37787" rIns="75595" bIns="37787" anchor="ctr" anchorCtr="0">
              <a:noAutofit/>
            </a:bodyPr>
            <a:lstStyle/>
            <a:p>
              <a:endParaRPr sz="14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1"/>
            <p:cNvSpPr txBox="1"/>
            <p:nvPr/>
          </p:nvSpPr>
          <p:spPr>
            <a:xfrm>
              <a:off x="3923" y="3702"/>
              <a:ext cx="86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95" tIns="37787" rIns="75595" bIns="37787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-US" sz="198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Группа</a:t>
              </a:r>
              <a:endParaRPr sz="1488"/>
            </a:p>
          </p:txBody>
        </p:sp>
      </p:grpSp>
    </p:spTree>
    <p:extLst>
      <p:ext uri="{BB962C8B-B14F-4D97-AF65-F5344CB8AC3E}">
        <p14:creationId xmlns:p14="http://schemas.microsoft.com/office/powerpoint/2010/main" val="2184585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1637982" y="295341"/>
            <a:ext cx="6804660" cy="41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2"/>
              </a:buClr>
              <a:buSzPts val="3200"/>
            </a:pPr>
            <a:r>
              <a:rPr lang="en-US" sz="2646" b="1" dirty="0">
                <a:latin typeface="Arial"/>
                <a:ea typeface="Arial"/>
                <a:cs typeface="Arial"/>
                <a:sym typeface="Arial"/>
              </a:rPr>
              <a:t>BPD с </a:t>
            </a:r>
            <a:r>
              <a:rPr lang="en-US" sz="2646" b="1" dirty="0" err="1">
                <a:latin typeface="Arial"/>
                <a:ea typeface="Arial"/>
                <a:cs typeface="Arial"/>
                <a:sym typeface="Arial"/>
              </a:rPr>
              <a:t>артефактами</a:t>
            </a:r>
            <a:endParaRPr dirty="0"/>
          </a:p>
        </p:txBody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492" y="741634"/>
            <a:ext cx="6622204" cy="475171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5749131" y="4430117"/>
            <a:ext cx="2244593" cy="112229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3799879" y="2539933"/>
            <a:ext cx="767887" cy="1358569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595" tIns="37787" rIns="75595" bIns="37787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19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930</Words>
  <Application>Microsoft Office PowerPoint</Application>
  <PresentationFormat>Произвольный</PresentationFormat>
  <Paragraphs>177</Paragraphs>
  <Slides>98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98</vt:i4>
      </vt:variant>
    </vt:vector>
  </HeadingPairs>
  <TitlesOfParts>
    <vt:vector size="108" baseType="lpstr">
      <vt:lpstr>Arial</vt:lpstr>
      <vt:lpstr>Arial Black</vt:lpstr>
      <vt:lpstr>Calibri</vt:lpstr>
      <vt:lpstr>DejaVu Sans</vt:lpstr>
      <vt:lpstr>Noto Sans Symbols</vt:lpstr>
      <vt:lpstr>Symbol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BPMN?</vt:lpstr>
      <vt:lpstr>Особенность BPMN</vt:lpstr>
      <vt:lpstr>К вопросу программного обеспечения</vt:lpstr>
      <vt:lpstr>Основные элементы модели бизнес-процесса BPMN</vt:lpstr>
      <vt:lpstr>Объекты потока управления</vt:lpstr>
      <vt:lpstr>Событие</vt:lpstr>
      <vt:lpstr>Триггеры (маркеры) событий</vt:lpstr>
      <vt:lpstr>Действия</vt:lpstr>
      <vt:lpstr>Подпроцесс (Sub-Process)</vt:lpstr>
      <vt:lpstr>Маркеры подпроцессов</vt:lpstr>
      <vt:lpstr>Шлюзы (Gates)</vt:lpstr>
      <vt:lpstr>Эксклюзивные шлюзы (ИЛИ) – Exclusive Gates (XOR)</vt:lpstr>
      <vt:lpstr>Эксклюзивные шлюзы (ИЛИ) – Exclusive Gates (XOR)</vt:lpstr>
      <vt:lpstr>Эксклюзивные шлюзы (ИЛИ) – Exclusive Gates (XOR)</vt:lpstr>
      <vt:lpstr>Эксклюзивные шлюзы (ИЛИ) – Exclusive Gates (XOR)</vt:lpstr>
      <vt:lpstr>Эксклюзивные шлюзы (ИЛИ) – Exclusive Gates (XOR)</vt:lpstr>
      <vt:lpstr>Эксклюзивные шлюзы (ИЛИ) – Exclusive Gates (XOR)</vt:lpstr>
      <vt:lpstr>Эксклюзивные шлюзы (ИЛИ) – Exclusive Gates (XOR)</vt:lpstr>
      <vt:lpstr>Параллельный шлюз (И) – Parallel Gateway (AND)</vt:lpstr>
      <vt:lpstr>Параллельный шлюз (И) – Parallel Gateway (AND)</vt:lpstr>
      <vt:lpstr>Параллельный шлюз (И) – Parallel Gateway (AND)</vt:lpstr>
      <vt:lpstr>Соединяющие элементы (Connecting Objects)</vt:lpstr>
      <vt:lpstr>Зоны ответственности (Swimlanes: Pools and Lanes) </vt:lpstr>
      <vt:lpstr>Пример модели с разделением на зоны ответственности</vt:lpstr>
      <vt:lpstr>Артефакты</vt:lpstr>
      <vt:lpstr>BPD с артефактами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subject/>
  <dc:creator>Жук Арсений Сергеевич</dc:creator>
  <dc:description/>
  <cp:lastModifiedBy>Учетная запись Майкрософт</cp:lastModifiedBy>
  <cp:revision>14</cp:revision>
  <dcterms:created xsi:type="dcterms:W3CDTF">2021-01-14T11:23:14Z</dcterms:created>
  <dcterms:modified xsi:type="dcterms:W3CDTF">2025-10-20T23:55:28Z</dcterms:modified>
  <dc:language>ru-RU</dc:language>
</cp:coreProperties>
</file>